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3"/>
  </p:notesMasterIdLst>
  <p:sldIdLst>
    <p:sldId id="665" r:id="rId2"/>
    <p:sldId id="713" r:id="rId3"/>
    <p:sldId id="760" r:id="rId4"/>
    <p:sldId id="717" r:id="rId5"/>
    <p:sldId id="716" r:id="rId6"/>
    <p:sldId id="740" r:id="rId7"/>
    <p:sldId id="275" r:id="rId8"/>
    <p:sldId id="753" r:id="rId9"/>
    <p:sldId id="754" r:id="rId10"/>
    <p:sldId id="741" r:id="rId11"/>
    <p:sldId id="759" r:id="rId12"/>
    <p:sldId id="749" r:id="rId13"/>
    <p:sldId id="766" r:id="rId14"/>
    <p:sldId id="761" r:id="rId15"/>
    <p:sldId id="762" r:id="rId16"/>
    <p:sldId id="763" r:id="rId17"/>
    <p:sldId id="767" r:id="rId18"/>
    <p:sldId id="769" r:id="rId19"/>
    <p:sldId id="771" r:id="rId20"/>
    <p:sldId id="772" r:id="rId21"/>
    <p:sldId id="7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434" autoAdjust="0"/>
  </p:normalViewPr>
  <p:slideViewPr>
    <p:cSldViewPr snapToGrid="0">
      <p:cViewPr varScale="1">
        <p:scale>
          <a:sx n="73" d="100"/>
          <a:sy n="73" d="100"/>
        </p:scale>
        <p:origin x="-624" y="-6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0B812-1310-4987-A976-3DF152933934}" type="datetimeFigureOut">
              <a:rPr lang="en-US" smtClean="0"/>
              <a:pPr/>
              <a:t>5/2/2021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4506FD-3172-49E7-BC27-34DFC67EF7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508529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205189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 xmlns:p14="http://schemas.microsoft.com/office/powerpoint/2010/main" val="65297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39775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54518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594919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4314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3618688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 xmlns:a14="http://schemas.microsoft.com/office/drawing/2010/main">
                  <a14:imgLayer r:embed="rId3">
                    <a14:imgEffect>
                      <a14:artisticGlowDiffused trans="33000" intensity="2"/>
                    </a14:imgEffect>
                  </a14:imgLayer>
                </a14:imgProps>
              </a:ext>
              <a:ext uri="{28A0092B-C50C-407E-A947-70E740481C1C}">
                <a14:useLocalDpi xmlns="" xmlns:a14="http://schemas.microsoft.com/office/drawing/2010/main" val="0"/>
              </a:ext>
            </a:extLst>
          </a:blip>
          <a:stretch>
            <a:fillRect/>
          </a:stretch>
        </p:blipFill>
        <p:spPr>
          <a:xfrm>
            <a:off x="-3082834" y="0"/>
            <a:ext cx="18001460" cy="6975567"/>
          </a:xfrm>
          <a:prstGeom prst="rect">
            <a:avLst/>
          </a:prstGeom>
        </p:spPr>
      </p:pic>
      <p:sp>
        <p:nvSpPr>
          <p:cNvPr id="8" name="Footer Placeholder 5"/>
          <p:cNvSpPr>
            <a:spLocks noGrp="1"/>
          </p:cNvSpPr>
          <p:nvPr>
            <p:ph type="ftr" sz="quarter" idx="4294967295"/>
          </p:nvPr>
        </p:nvSpPr>
        <p:spPr>
          <a:xfrm>
            <a:off x="8251371" y="483793"/>
            <a:ext cx="4114800" cy="365125"/>
          </a:xfrm>
        </p:spPr>
        <p:txBody>
          <a:bodyPr/>
          <a:lstStyle/>
          <a:p>
            <a:r>
              <a:rPr lang="en-US" sz="3200" u="sng" dirty="0">
                <a:solidFill>
                  <a:schemeClr val="accent1">
                    <a:lumMod val="75000"/>
                  </a:schemeClr>
                </a:solidFill>
                <a:latin typeface="Baskerville Old Face" panose="02020602080505020303" pitchFamily="18" charset="0"/>
              </a:rPr>
              <a:t>EXCEL</a:t>
            </a:r>
            <a:r>
              <a:rPr lang="en-US" sz="3200" u="sng" dirty="0">
                <a:solidFill>
                  <a:schemeClr val="accent2"/>
                </a:solidFill>
                <a:latin typeface="Baskerville Old Face" panose="02020602080505020303" pitchFamily="18" charset="0"/>
              </a:rPr>
              <a:t>R</a:t>
            </a:r>
          </a:p>
        </p:txBody>
      </p:sp>
    </p:spTree>
    <p:extLst>
      <p:ext uri="{BB962C8B-B14F-4D97-AF65-F5344CB8AC3E}">
        <p14:creationId xmlns="" xmlns:p14="http://schemas.microsoft.com/office/powerpoint/2010/main" val="2578197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y slide ">
  <p:cSld name="1_my slide ">
    <p:spTree>
      <p:nvGrpSpPr>
        <p:cNvPr id="1" name="Shape 112"/>
        <p:cNvGrpSpPr/>
        <p:nvPr/>
      </p:nvGrpSpPr>
      <p:grpSpPr>
        <a:xfrm>
          <a:off x="0" y="0"/>
          <a:ext cx="0" cy="0"/>
          <a:chOff x="0" y="0"/>
          <a:chExt cx="0" cy="0"/>
        </a:xfrm>
      </p:grpSpPr>
      <p:sp>
        <p:nvSpPr>
          <p:cNvPr id="114" name="Google Shape;114;p20"/>
          <p:cNvSpPr txBox="1">
            <a:spLocks noGrp="1"/>
          </p:cNvSpPr>
          <p:nvPr>
            <p:ph type="ftr" idx="11"/>
          </p:nvPr>
        </p:nvSpPr>
        <p:spPr>
          <a:xfrm>
            <a:off x="8251371" y="48379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 xmlns:p14="http://schemas.microsoft.com/office/powerpoint/2010/main" val="1491966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76240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363051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524576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344674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64829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3018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209420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96265-77A2-438C-8D8C-E5EE85A4B908}" type="datetimeFigureOut">
              <a:rPr lang="en-IN" smtClean="0"/>
              <a:pPr/>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4223625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2296265-77A2-438C-8D8C-E5EE85A4B908}" type="datetimeFigureOut">
              <a:rPr lang="en-IN" smtClean="0"/>
              <a:pPr/>
              <a:t>02-05-2021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412902E-92E3-4479-BC5A-F2BB71E47DA4}" type="slidenum">
              <a:rPr lang="en-IN" smtClean="0"/>
              <a:pPr/>
              <a:t>‹#›</a:t>
            </a:fld>
            <a:endParaRPr lang="en-IN"/>
          </a:p>
        </p:txBody>
      </p:sp>
    </p:spTree>
    <p:extLst>
      <p:ext uri="{BB962C8B-B14F-4D97-AF65-F5344CB8AC3E}">
        <p14:creationId xmlns="" xmlns:p14="http://schemas.microsoft.com/office/powerpoint/2010/main" val="10739072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anilkrishna1000@gmail.com" TargetMode="External"/><Relationship Id="rId2" Type="http://schemas.openxmlformats.org/officeDocument/2006/relationships/image" Target="../media/image27.jpe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bwMode="gray">
          <a:xfrm>
            <a:off x="1448972" y="792284"/>
            <a:ext cx="10384961" cy="5439704"/>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defRPr/>
            </a:pPr>
            <a:r>
              <a:rPr lang="en-US" sz="3600" b="1" i="1"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Project - Inventory Management</a:t>
            </a:r>
            <a:endParaRPr lang="en-US" sz="3600" b="1"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3600" b="1" i="1" dirty="0">
                <a:solidFill>
                  <a:srgbClr val="002776"/>
                </a:solidFill>
                <a:latin typeface="Verdana" panose="020B0604030504040204" pitchFamily="34" charset="0"/>
                <a:ea typeface="Verdana" panose="020B0604030504040204" pitchFamily="34" charset="0"/>
                <a:cs typeface="Verdana" panose="020B0604030504040204" pitchFamily="34" charset="0"/>
              </a:rPr>
              <a:t> </a:t>
            </a:r>
          </a:p>
          <a:p>
            <a:pPr>
              <a:defRPr/>
            </a:pPr>
            <a:r>
              <a:rPr lang="en-US" sz="3200" b="1" i="1" dirty="0">
                <a:solidFill>
                  <a:srgbClr val="002776"/>
                </a:solidFill>
                <a:latin typeface="Verdana" panose="020B0604030504040204" pitchFamily="34" charset="0"/>
                <a:ea typeface="Verdana" panose="020B0604030504040204" pitchFamily="34" charset="0"/>
                <a:cs typeface="Verdana" panose="020B0604030504040204" pitchFamily="34" charset="0"/>
              </a:rPr>
              <a:t>Team Name     –&gt;	Group – </a:t>
            </a:r>
            <a:r>
              <a:rPr lang="en-US" sz="32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1</a:t>
            </a:r>
            <a:endParaRPr lang="en-US" sz="32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endPar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Member 1       	        –&gt;	</a:t>
            </a:r>
            <a:r>
              <a:rPr lang="en-US" sz="2000" b="1" i="1" dirty="0" err="1">
                <a:solidFill>
                  <a:srgbClr val="002776"/>
                </a:solidFill>
                <a:latin typeface="Verdana" panose="020B0604030504040204" pitchFamily="34" charset="0"/>
                <a:ea typeface="Verdana" panose="020B0604030504040204" pitchFamily="34" charset="0"/>
                <a:cs typeface="Verdana" panose="020B0604030504040204" pitchFamily="34" charset="0"/>
              </a:rPr>
              <a:t>Vikas</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000" b="1" i="1" dirty="0" err="1">
                <a:solidFill>
                  <a:srgbClr val="002776"/>
                </a:solidFill>
                <a:latin typeface="Verdana" panose="020B0604030504040204" pitchFamily="34" charset="0"/>
                <a:ea typeface="Verdana" panose="020B0604030504040204" pitchFamily="34" charset="0"/>
                <a:cs typeface="Verdana" panose="020B0604030504040204" pitchFamily="34" charset="0"/>
              </a:rPr>
              <a:t>Bevoor</a:t>
            </a:r>
            <a:endPar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Member </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2	       	        –&gt;	</a:t>
            </a:r>
            <a:r>
              <a:rPr lang="en-US" sz="2000" b="1" i="1" dirty="0" err="1">
                <a:solidFill>
                  <a:srgbClr val="002776"/>
                </a:solidFill>
                <a:latin typeface="Verdana" panose="020B0604030504040204" pitchFamily="34" charset="0"/>
                <a:ea typeface="Verdana" panose="020B0604030504040204" pitchFamily="34" charset="0"/>
                <a:cs typeface="Verdana" panose="020B0604030504040204" pitchFamily="34" charset="0"/>
              </a:rPr>
              <a:t>Sumit</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000" b="1" i="1" dirty="0" err="1">
                <a:solidFill>
                  <a:srgbClr val="002776"/>
                </a:solidFill>
                <a:latin typeface="Verdana" panose="020B0604030504040204" pitchFamily="34" charset="0"/>
                <a:ea typeface="Verdana" panose="020B0604030504040204" pitchFamily="34" charset="0"/>
                <a:cs typeface="Verdana" panose="020B0604030504040204" pitchFamily="34" charset="0"/>
              </a:rPr>
              <a:t>Yenugwar</a:t>
            </a:r>
            <a:endPar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Member 3       	        –&gt;	</a:t>
            </a:r>
            <a:r>
              <a:rPr lang="en-US" sz="2000" b="1" i="1" dirty="0" err="1">
                <a:solidFill>
                  <a:srgbClr val="002776"/>
                </a:solidFill>
                <a:latin typeface="Verdana" panose="020B0604030504040204" pitchFamily="34" charset="0"/>
                <a:ea typeface="Verdana" panose="020B0604030504040204" pitchFamily="34" charset="0"/>
                <a:cs typeface="Verdana" panose="020B0604030504040204" pitchFamily="34" charset="0"/>
              </a:rPr>
              <a:t>K.Shilpa</a:t>
            </a:r>
            <a:endPar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Member 4       	        –&gt;	</a:t>
            </a:r>
            <a:r>
              <a:rPr lang="en-US" sz="2000" b="1" i="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Swapna</a:t>
            </a:r>
            <a:endPar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Member 5       </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	        –&gt;	V Anil Kumar</a:t>
            </a:r>
          </a:p>
          <a:p>
            <a:pPr>
              <a:defRPr/>
            </a:pP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Member </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6</a:t>
            </a: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rPr>
              <a:t>	        –&gt;	Amit </a:t>
            </a:r>
            <a:r>
              <a:rPr lang="en-US" sz="2000" b="1" i="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Sharma</a:t>
            </a:r>
          </a:p>
          <a:p>
            <a:pPr>
              <a:defRPr/>
            </a:pPr>
            <a:endParaRPr lang="en-US" sz="20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endParaRPr lang="en-US" sz="2400" b="1" i="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a:defRPr/>
            </a:pPr>
            <a:r>
              <a:rPr lang="en-US" b="1" i="1" dirty="0">
                <a:solidFill>
                  <a:schemeClr val="accent4"/>
                </a:solidFill>
                <a:latin typeface="Verdana" panose="020B0604030504040204" pitchFamily="34" charset="0"/>
                <a:ea typeface="Verdana" panose="020B0604030504040204" pitchFamily="34" charset="0"/>
                <a:cs typeface="Verdana" panose="020B0604030504040204" pitchFamily="34" charset="0"/>
              </a:rPr>
              <a:t>Mentor Name      -&gt;	</a:t>
            </a:r>
            <a:r>
              <a:rPr lang="en-US" b="1" i="1" dirty="0" err="1" smtClean="0">
                <a:solidFill>
                  <a:schemeClr val="accent4"/>
                </a:solidFill>
                <a:latin typeface="Verdana" panose="020B0604030504040204" pitchFamily="34" charset="0"/>
                <a:ea typeface="Verdana" panose="020B0604030504040204" pitchFamily="34" charset="0"/>
                <a:cs typeface="Verdana" panose="020B0604030504040204" pitchFamily="34" charset="0"/>
              </a:rPr>
              <a:t>Vinod</a:t>
            </a:r>
            <a:r>
              <a:rPr lang="en-US" b="1" i="1" dirty="0" smtClean="0">
                <a:solidFill>
                  <a:schemeClr val="accent4"/>
                </a:solidFill>
                <a:latin typeface="Verdana" panose="020B0604030504040204" pitchFamily="34" charset="0"/>
                <a:ea typeface="Verdana" panose="020B0604030504040204" pitchFamily="34" charset="0"/>
                <a:cs typeface="Verdana" panose="020B0604030504040204" pitchFamily="34" charset="0"/>
              </a:rPr>
              <a:t> and </a:t>
            </a:r>
            <a:r>
              <a:rPr lang="en-US" b="1" i="1" dirty="0" err="1" smtClean="0">
                <a:solidFill>
                  <a:schemeClr val="accent4"/>
                </a:solidFill>
                <a:latin typeface="Verdana" panose="020B0604030504040204" pitchFamily="34" charset="0"/>
                <a:ea typeface="Verdana" panose="020B0604030504040204" pitchFamily="34" charset="0"/>
                <a:cs typeface="Verdana" panose="020B0604030504040204" pitchFamily="34" charset="0"/>
              </a:rPr>
              <a:t>Rajashekar</a:t>
            </a:r>
            <a:r>
              <a:rPr lang="en-US" sz="2400" b="1" i="1" dirty="0">
                <a:solidFill>
                  <a:schemeClr val="accent4"/>
                </a:solidFill>
                <a:latin typeface="Verdana" panose="020B0604030504040204" pitchFamily="34" charset="0"/>
                <a:ea typeface="Verdana" panose="020B0604030504040204" pitchFamily="34" charset="0"/>
                <a:cs typeface="Verdana" panose="020B0604030504040204" pitchFamily="34" charset="0"/>
              </a:rPr>
              <a:t/>
            </a:r>
            <a:br>
              <a:rPr lang="en-US" sz="2400" b="1" i="1" dirty="0">
                <a:solidFill>
                  <a:schemeClr val="accent4"/>
                </a:solidFill>
                <a:latin typeface="Verdana" panose="020B0604030504040204" pitchFamily="34" charset="0"/>
                <a:ea typeface="Verdana" panose="020B0604030504040204" pitchFamily="34" charset="0"/>
                <a:cs typeface="Verdana" panose="020B0604030504040204" pitchFamily="34" charset="0"/>
              </a:rPr>
            </a:br>
            <a:endParaRPr lang="en-US" sz="2400" b="1" i="1" dirty="0">
              <a:solidFill>
                <a:schemeClr val="accent4"/>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 xmlns:a16="http://schemas.microsoft.com/office/drawing/2014/main" id="{1CA3D693-DC86-3243-8E7E-328636EF4361}"/>
              </a:ext>
            </a:extLst>
          </p:cNvPr>
          <p:cNvPicPr>
            <a:picLocks noChangeAspect="1"/>
          </p:cNvPicPr>
          <p:nvPr/>
        </p:nvPicPr>
        <p:blipFill>
          <a:blip r:embed="rId2" cstate="print"/>
          <a:stretch>
            <a:fillRect/>
          </a:stretch>
        </p:blipFill>
        <p:spPr>
          <a:xfrm>
            <a:off x="9224065" y="102560"/>
            <a:ext cx="1187051" cy="411359"/>
          </a:xfrm>
          <a:prstGeom prst="rect">
            <a:avLst/>
          </a:prstGeom>
        </p:spPr>
      </p:pic>
    </p:spTree>
    <p:extLst>
      <p:ext uri="{BB962C8B-B14F-4D97-AF65-F5344CB8AC3E}">
        <p14:creationId xmlns="" xmlns:p14="http://schemas.microsoft.com/office/powerpoint/2010/main" val="1292416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4" descr="data:image/png;base64,iVBORw0KGgoAAAANSUhEUgAAAZgAAAEXCAYAAACQ3VJYAAAABHNCSVQICAgIfAhkiAAAAAlwSFlzAAALEgAACxIB0t1+/AAAADh0RVh0U29mdHdhcmUAbWF0cGxvdGxpYiB2ZXJzaW9uMy4xLjEsIGh0dHA6Ly9tYXRwbG90bGliLm9yZy8QZhcZAAAcx0lEQVR4nO3df5RdZXno8e/TID8k/AiC00iowZprBVIRIuCPSwfxQgBXob2iWJYELzVrKXjRojVebbEKXailArcWTUsMKIuAqEsUEBEZbW/lt0hAQAJEDSCoASSKYPC5f+w3cBjOzJyZOe85k8n3s9ZZs/e73733s3f2zJP9vvu8OzITSZK67Q/6HYAkaXoywUiSqjDBSJKqMMFIkqowwUiSqjDBSJKqMMFIkqowwUhjiIjVEfGGfschbWxMMJIAiIjBiFjT7zg0fZhgJElVmGCkcYiILSLijIi4v3zOiIgtyrJZEfH1iPh5RDxcpue0rDsUER+LiP8XEY9FxDcjYscO9vnFiPhZRDwaEd+NiN1bli2PiH+NiMsjYl3Z9h+WuB6OiDsi4pUt9VdHxPsi4payvQsjYsuI2Bq4HHhR2c66iHhRd8+eNjUmGGl8PgTsB+wJvALYB/hwWfYHwOeAFwN/BDwO/Muw9f8KeDvwQmBz4H0d7PNyYF5Z5ybg/GHL31xi2BF4AvheqbcjcDHwz23qLwR2Bf4UODYzfw0cAtyfmTPL5/4OYpNGZIKRxudo4KOZ+VBm/hz4B+BtAJn5y8z8Umb+JjMfA04F/mzY+p/LzB9l5uPARTSJalSZuSwzH8vMJ4CPAK+IiO1aqnwlM2/MzN8CXwF+m5nnZeZTwIXAK4dt8qzMvD8z1wJf6yQGaSJMMNL4vAj4ccv8j0sZEfH8iPhsRPw4In4FfBfYPiJmtNT/Wcv0b4CZo+0sImZExGkRcXfZ5uqyqLVp7cGW6cfbzA/fx7hikCbKBCONz/00TWAb/FEpAzgJeBmwb2ZuC+xfymMS+/sr4HDgDcB2wNwubHMkvrtDXWWCkcbnAuDDEbFT6aD/e+ALZdk2NHcMj0TEDsDJXdjfNjT9Kr8Eng/8Yxe2OZIHgRcMa36TJswEI43PKcANwC3ASprO9FPKsjOArYBfANcA3+jC/s6jaYa7D/hh2W4VmXkHTQK9JyIe8SkyTVb4RktJUg3ewUiSqjDBSH0WEUe3fLmx9XNbv2OTJqNagomIZRHxUETc2lK2Q0RcGRF3lZ+zSnlExFkRsap8w3ivlnUWlfp3RcSilvK9I2JlWeesiIjR9iFNVZl5fsuXG1s/u4+9tjR1VeuDiYj9gXXAeZm5Ryn7BLA2M0+LiCXArMz8QEQcCrwbOBTYFzgzM/ctT+LcACygeYTyRmDvzHw4Iq4DTqTp9LyM5stjl4+0j7Hi3XHHHXPu3LkdHduvf/1rtt5663Gcjf4y3rqMty7jrWuy8d54442/yMyd2i7MzGofmmf2b22ZvxOYXaZnA3eW6c8Cbx1eD3gr8NmW8s+WstnAHS3lT9cbaR9jffbee+/s1NVXX91x3anAeOsy3rqMt67JxgvckCP8Xd1swmlrYgYy8wGAzHwgIl5YyncGftpSb00pG618TZvy0fbxHBGxGFgMMDAwwNDQUEcHsW7duo7rTgXGW5fx1mW8ddWMt9cJZiTtvpWcEygfl8xcCiwFWLBgQQ4ODna03tDQEJ3WnQqMty7jrct466oZb6+fInswImYDlJ8PlfI1wC4t9ebQDL8xWvmcNuWj7UOS1EO9TjCXABueBFsEfLWl/JjyNNl+wKOlmesK4KDyno1ZwEHAFWXZYxGxX3l67Jhh22q3D0lSD1VrIouIC4BBYMfyGtaTgdOAiyLiOOAnwJGl+mU0T5Ctohnd9e0Ambk2Ij4GXF/qfTSbIcYB3gkspxma4/LyYZR9SJJ6qFqCycy3jrDowDZ1Ezh+hO0sA5a1Kb8B2KNN+S/b7UOS1Ft+k1+SVIUJRpJUhQlGklTFVPkejDYhc5dcOuryk+av59gR6qw+7bAaIUmqwDsYSVIVJhhJUhUmGElSFfbBSB0aqe9otD6jDew70qbIOxhJUhUmGElSFSYYSVIVJhhJUhUmGElSFSYYSVIVJhhJUhUmGElSFSYYSVIVJhhJUhUmGElSFSYYSVIVJhhJUhUmGElSFSYYSVIVJhhJUhUmGElSFSYYSVIVJhhJUhUmGElSFSYYSVIVJhhJUhUmGElSFZv1OwBpPOYuuXRS668+7bAuRSJpLN7BSJKqMMFIkqroS4KJiPdGxG0RcWtEXBARW0bErhFxbUTcFREXRsTmpe4WZX5VWT63ZTsfLOV3RsTBLeULS9mqiFjS+yOUJPU8wUTEzsD/BhZk5h7ADOAo4OPApzJzHvAwcFxZ5Tjg4cx8KfCpUo+I2K2stzuwEPjXiJgRETOATwOHALsBby11JUk91K8mss2ArSJiM+D5wAPA64GLy/JzgSPK9OFlnrL8wIiIUr4iM5/IzHuBVcA+5bMqM+/JzCeBFaWuJKmHIjN7v9OIE4FTgceBbwInAteUuxQiYhfg8szcIyJuBRZm5pqy7G5gX+AjZZ0vlPJzgMvLLhZm5l+X8rcB+2bmCW3iWAwsBhgYGNh7xYoVHcW/bt06Zs6cOZFD74upFu/K+x4ddfnAVvDg43X2PX/n7Sa87khxdxLvZPbbbVPtehiL8dY12XgPOOCAGzNzQbtlPX9MOSJm0dxR7Ao8AnyRpjlruA2ZL0ZYNlJ5u7uytlk0M5cCSwEWLFiQg4ODo4X+tKGhITqtOxVMtXiPHeNR45Pmr+f0lXUuzdVHD0543ZHi7iTeyey326ba9TAW462rZrz9aCJ7A3BvZv48M38HfBl4DbB9aTIDmAPcX6bXALsAlOXbAWtby4etM1K5JKmH+pFgfgLsFxHPL30pBwI/BK4G3lTqLAK+WqYvKfOU5d/Opl3vEuCo8pTZrsA84DrgemBeeSptc5oHAS7pwXFJklr0vIksM6+NiIuBm4D1wPdpmqkuBVZExCml7JyyyjnA5yNiFc2dy1FlO7dFxEU0yWk9cHxmPgUQEScAV9A8obYsM2/r1fFJkhp9GSomM08GTh5WfA/NE2DD6/4WOHKE7ZxK87DA8PLLgMsmH6kkaaL8Jr8kqQoTjCSpChOMJKkKE4wkqQoTjCSpChOMJKkKE4wkqQoTjCSpChOMJKkKE4wkqQoTjCSpChOMJKmKvgx2Kak35rZ5SdpJ89eP+dK3DVafdli3Q9ImxDsYSVIVJhhJUhUmGElSFfbBbMLatc9LUrd4ByNJqsIEI0mqwgQjSarCBCNJqsIEI0mqwgQjSarCx5Q3Yp0+ZjyeoUEkqVu8g5EkVWGCkSRVYYKRJFVhgpEkVWGCkSRVYYKRJFVhgpEkVWGCkSRVYYKRJFVhgpEkVdGXBBMR20fExRFxR0TcHhGvjogdIuLKiLir/JxV6kZEnBURqyLilojYq2U7i0r9uyJiUUv53hGxsqxzVkREP45TkjZl/bqDORP4Rmb+CfAK4HZgCXBVZs4DrirzAIcA88pnMXA2QETsAJwM7AvsA5y8ISmVOotb1lvYg2OSJLXoeYKJiG2B/YFzADLzycx8BDgcOLdUOxc4okwfDpyXjWuA7SNiNnAwcGVmrs3Mh4ErgYVl2baZ+b3MTOC8lm1Jknokmr/BPdxhxJ7AUuCHNHcvNwInAvdl5vYt9R7OzFkR8XXgtMz8z1J+FfABYBDYMjNPKeV/BzwODJX6byjl/x34QGa+sU0si2nudBgYGNh7xYoVHR3DunXrmDlz5vgPvstW3vdoR/UGtoIHH68cTBfVjHf+zttNeN2Rzncn8U5mv5PRLubxnN9+xd1qqvy+dWpTi/eAAw64MTMXtFvWj+H6NwP2At6dmddGxJk80xzWTrv+k5xA+XMLM5fSJDsWLFiQg4ODo4TxjKGhITqtW1OnQ/CfNH89p6/ceN7MUDPe1UcPTnjdkc53J/FOZr+T0S7m8ZzffsXdaqr8vnXKeJ/Rjz6YNcCazLy2zF9Mk3AeLM1blJ8PtdTfpWX9OcD9Y5TPaVMuSeqhnieYzPwZ8NOIeFkpOpCmuewSYMOTYIuAr5bpS4BjytNk+wGPZuYDwBXAQRExq3TuHwRcUZY9FhH7lafHjmnZliSpR/rVbvJu4PyI2By4B3g7TbK7KCKOA34CHFnqXgYcCqwCflPqkplrI+JjwPWl3kczc22ZfiewHNgKuLx8JEk91JcEk5k3A+06hQ5sUzeB40fYzjJgWZvyG4A9JhmmJGkS/Ca/JKkKE4wkqQoTjCSpio4STES8tpMySZI26PQO5v92WCZJEjDGU2QR8WrgNcBOEfE3LYu2BWbUDEyStHEb6zHlzYGZpd42LeW/At5UKyhJ0sZv1ASTmd8BvhMRyzPzxz2KSZI0DXT6RcstImIpMLd1ncx8fY2gJEkbv04TzBeBzwD/DjxVLxxJ0nTRaYJZn5lnV41EkjStdPqY8tci4l0RMTsidtjwqRqZJGmj1ukdzIZh9N/fUpbAS7objiRpuugowWTmrrUDkSRNLx0lmIg4pl15Zp7X3XAkSdNFp01kr2qZ3pLmvS03ASYYSVJbnTaRvbt1PiK2Az5fJSJJ0rQw0eH6fwPM62YgkqTppdM+mK/RPDUGzSCXLwcuqhWUJGnj12kfzD+1TK8HfpyZayrEI0maJjpqIiuDXt5BM6LyLODJmkFJkjZ+nb7R8s3AdcCRwJuBayPC4folSSPqtInsQ8CrMvMhgIjYCfgWcHGtwCRJG7dOnyL7gw3JpfjlONaVJG2COr2D+UZEXAFcUObfAlxWJyRJ0nQwaoKJiJcCA5n5/oj4S+B1QADfA87vQXySpI3UWM1cZwCPAWTmlzPzbzLzvTR3L2fUDk6StPEaK8HMzcxbhhdm5g00r0+WJKmtsRLMlqMs26qbgUiSppexEsz1EfGO4YURcRxwY52QJEnTwVhPkb0H+EpEHM0zCWUBsDnwFzUDkyRt3EZNMJn5IPCaiDgA2KMUX5qZ364emSRpo9bp+2CuBq6uHIskaRrx2/iSpCr6lmAiYkZEfD8ivl7md42IayPiroi4MCI2L+VblPlVZfnclm18sJTfGREHt5QvLGWrImJJr49NktT5UDE1nAjcDmxb5j8OfCozV0TEZ4DjgLPLz4cz86URcVSp95aI2A04CtgdeBHwrYj4b2Vbnwb+B7CG5km4SzLzh706ME1dc5dc2u8Qxm1jjFmCPt3BRMQc4DDg38t8AK/nmdGZzwWOKNOHl3nK8gNL/cOBFZn5RGbeC6wC9imfVZl5T2Y+CawodSVJPdSvJrIzgL8Ffl/mXwA8kpnry/waYOcyvTPwU4Cy/NFS/+nyYeuMVC5J6qGeN5FFxBuBhzLzxogY3FDcpmqOsWyk8nZJM9uUERGLgcUAAwMDDA0NjRx4i3Xr1nVct6aT5q8fuxIwsFXndaeC6RjvZK6Xbp+L8ZzfqXCdT5Xft071I96V9z064XV33W5GtXj70QfzWuDPI+JQmqFotqW5o9k+IjYrdylzgPtL/TXALsCaiNgM2A5Y21K+Qes6I5U/S2YuBZYCLFiwIAcHBzs6gKGhITqtW9OxHbbNnzR/Paev7Gd32/hMx3hXHz044e13+u/cqfGc38nE3S1T5fetU/2IdzLXyPKFW1eLt+dNZJn5wcyck5lzaTrpv52ZR9N8z2bDa5gXAV8t05eUecryb2dmlvKjylNmuwLzaF7rfD0wrzyVtnnZxyU9ODRJUoup9N/EDwArIuIU4PvAOaX8HODzEbGK5s7lKIDMvC0iLgJ+CKwHjs/MpwAi4gTgCmAGsCwzb+vpkUiS+ptgMnMIGCrT99A8ATa8zm+BI0dY/1Tg1Dbll+EbNyWpr/wmvySpChOMJKkKE4wkqQoTjCSpChOMJKkKE4wkqQoTjCSpiqn0RUtJ08hkXjOw+rTDuhiJ+sU7GElSFSYYSVIVNpH1mW8rlDRdmWAkTTmt//E6af76cQ1Hb//N1GETmSSpChOMJKkKE4wkqQoTjCSpChOMJKkKE4wkqQoTjCSpChOMJKkKE4wkqQoTjCSpChOMJKkKE4wkqQoTjCSpChOMJKkKE4wkqQoTjCSpCl84JvWAby7Vpsg7GElSFd7BSJpWJnu36CuXu8c7GElSFSYYSVIVJhhJUhU974OJiF2A84A/BH4PLM3MMyNiB+BCYC6wGnhzZj4cEQGcCRwK/AY4NjNvKttaBHy4bPqUzDy3lO8NLAe2Ai4DTszM7MkBStpkzV1yKSfNX8+xE+gHmo59P/24g1kPnJSZLwf2A46PiN2AJcBVmTkPuKrMAxwCzCufxcDZACUhnQzsC+wDnBwRs8o6Z5e6G9Zb2IPjkiS16HmCycwHNtyBZOZjwO3AzsDhwLml2rnAEWX6cOC8bFwDbB8Rs4GDgSszc21mPgxcCSwsy7bNzO+Vu5bzWrYlSeqRvvbBRMRc4JXAtcBAZj4ATRICXliq7Qz8tGW1NaVstPI1bcolST3Ut+/BRMRM4EvAezLzV01XS/uqbcpyAuXtYlhM05TGwMAAQ0NDY0TdWLduXcd1x3LS/PVd2c5oBrbqzX66xXjrGk+8k7nOu3VOen1+J3vME423X+e6m3/PhutLgomI59Ekl/Mz88ul+MGImJ2ZD5RmrodK+Rpgl5bV5wD3l/LBYeVDpXxOm/rPkZlLgaUACxYsyMHBwXbVnmNoaIhO645lIp2B43XS/PWcvnLj+U6t8dY1nnhXHz044f1069ru9fmd7DFPNN5+nevlC7fu2t+z4XreRFaeCjsHuD0z/7ll0SXAojK9CPhqS/kx0dgPeLQ0oV0BHBQRs0rn/kHAFWXZYxGxX9nXMS3bkiT1SD/+2/Va4G3Ayoi4uZT9H+A04KKIOA74CXBkWXYZzSPKq2geU347QGaujYiPAdeXeh/NzLVl+p0885jy5eUjSeqhnieYzPxP2veTABzYpn4Cx4+wrWXAsjblNwB7TCJMSdIk+U1+SVIVG0/PpKSe8z02mgzvYCRJVXgH0wX+L0+Snss7GElSFSYYSVIVJhhJUhUmGElSFSYYSVIVJhhJUhUmGElSFSYYSVIVJhhJUhUmGElSFSYYSVIVJhhJUhUmGElSFSYYSVIVJhhJUhUmGElSFSYYSVIVJhhJUhUmGElSFSYYSVIVm/U7AEkSzF1yab9D6DoTjCS1mI5/6PvFJjJJUhUmGElSFSYYSVIVJhhJUhUmGElSFSYYSVIVJhhJUhUmGElSFSYYSVIV0zbBRMTCiLgzIlZFxJJ+xyNJm5ppmWAiYgbwaeAQYDfgrRGxW3+jkqRNy7RMMMA+wKrMvCcznwRWAIf3OSZJ2qREZvY7hq6LiDcBCzPzr8v824B9M/OEYfUWA4vL7MuAOzvcxY7AL7oUbi8Yb13GW5fx1jXZeF+cmTu1WzBdR1OONmXPyaSZuRRYOu6NR9yQmQsmElg/GG9dxluX8dZVM97p2kS2BtilZX4OcH+fYpGkTdJ0TTDXA/MiYteI2Bw4CrikzzFJ0iZlWjaRZeb6iDgBuAKYASzLzNu6uItxN6v1mfHWZbx1GW9d1eKdlp38kqT+m65NZJKkPjPBSJKqMMGMw1QafiYiVkfEyoi4OSJuKGU7RMSVEXFX+TmrlEdEnFXiviUi9mrZzqJS/66IWNTF+JZFxEMRcWtLWdfii4i9y/GvKuu2ezR9svF+JCLuK+f45og4tGXZB8u+74yIg1vK214j5YGTa8txXFgePplMvLtExNURcXtE3BYRJ5byKXmOR4l3Sp7jiNgyIq6LiB+UeP9htH1ExBZlflVZPneix9HleJdHxL0t53fPUt6b6yEz/XTwoXlY4G7gJcDmwA+A3foYz2pgx2FlnwCWlOklwMfL9KHA5TTfD9oPuLaU7wDcU37OKtOzuhTf/sBewK014gOuA15d1rkcOKRCvB8B3tem7m7l338LYNdyXcwY7RoBLgKOKtOfAd45yXhnA3uV6W2AH5W4puQ5HiXeKXmOyzHPLNPPA64t563tPoB3AZ8p00cBF070OLoc73LgTW3q9+R68A6mcxvD8DOHA+eW6XOBI1rKz8vGNcD2ETEbOBi4MjPXZubDwJXAwm4EkpnfBdbWiK8s2zYzv5fNlX9ey7a6Ge9IDgdWZOYTmXkvsIrm+mh7jZT/6b0euLjNsU803gcy86Yy/RhwO7AzU/QcjxLvSPp6jst5Wldmn1c+Oco+Ws/7xcCBJaZxHUeFeEfSk+vBBNO5nYGftsyvYfRfkNoS+GZE3BjNkDcAA5n5ADS/0MALS/lIsff6mLoV385lenh5DSeUJoRlG5qbJhDvC4BHMnN9jXhLc8wraf7XOuXP8bB4YYqe44iYERE3Aw/R/KG9e5R9PB1XWf5oialnv3vD483MDef31HJ+PxURWwyPt8O4JnQ9mGA619HwMz302szci2bE6OMjYv9R6o4U+1Q5pvHG16u4zwb+GNgTeAA4vZRPmXgjYibwJeA9mfmr0aqOM7YqMbeJd8qe48x8KjP3pBkJZB/g5aPsY8rFGxF7AB8E/gR4FU2z1wd6Ga8JpnNTaviZzLy//HwI+ArNL8CD5VaW8vOhUn2k2Ht9TN2Kb02ZHl7eVZn5YPml/T3wbzTneCLx/oKmCWKzYeWTEhHPo/ljfX5mfrkUT9lz3C7eqX6OS4yPAEM0fRUj7ePpuMry7WiaXHv+u9cS78LSNJmZ+QTwOSZ+fid2PYzVSePn6U6xzWg6vHblmU653fsUy9bANi3T/0XTd/JJnt3B+4kyfRjP7tC7Lp/p0LuXpjNvVpneoYtxzuXZneZdi49mOKD9eKbD8dAK8c5umX4vTVs6wO48u+P2HppO2xGvEeCLPLtz+F2TjDVo2sHPGFY+Jc/xKPFOyXMM7ARsX6a3Av4DeONI+wCO59md/BdN9Di6HO/slvN/BnBaL6+Hnv9x3Jg/NE9e/IimLfZDfYzjJeWC/AFw24ZYaNp8rwLuKj83XBhB8wK2u4GVwIKWbf0vmo7HVcDbuxjjBTRNHr+j+d/Pcd2MD1gA3FrW+RfKqBRdjvfzJZ5baMaya/1j+KGy7ztpeZpmpGuk/JtdV47ji8AWk4z3dTRNFLcAN5fPoVP1HI8S75Q8x8CfAt8vcd0K/P1o+wC2LPOryvKXTPQ4uhzvt8v5vRX4As88adaT68GhYiRJVdgHI0mqwgQjSarCBCNJqsIEI0mqwgQjSarCBCNJqsIEI01ARKwbu9bUFRFHRMRu/Y5D05sJRto0HUEzlLxUjQlGmoTy4qZPRsSt5WVMbynlMyPiqoi4qZQfXsrnRvPSrX8rL4b6ZkRsNcr23xER15cXSX0pIp5fypdHxNnRvMTrnoj4szIa8e0Rsbxl/XURcWpZ/5qIGIiI1wB/DnyyvITqj6ueJG2yTDDS5PwlzUjArwDeQPNHezbwW+Avshnx+gDg9JY3AM4DPp2ZuwOPAP9zlO1/OTNflZmvoHmHynEty2bRvJ/kvcDXgE/RjH01f8ObC2nGqrumrP9d4B2Z+V80w7K8PzP3zMy7J3cKpPZMMNLkvA64IJsRgR8EvkMzNHoA/xgRtwDfonl3xkBZ597MvLlM30gzyOZI9oiI/4iIlcDRNAlkg69lM9bTSuDBzFyZzajEt7Vs80ng6x3uS+qqzcauImkUI72X/GiaEW73zszfRcRqmgERAZ5oqfcUzei3I1kOHJGZP4iIY4HBlmUbtvP7Ydv8Pc/8bv8unxlw8Cn8nVcPeQcjTc53gbeUtwnuBOxPM5rudsBDJbkcALx4gtvfBnigvEvl6K5E3HisbFuqxgQjTc5XaIZI/wHN0Oh/m5k/A84HFkTEDTSJ4Y4Jbv/vaF4tfOUkttHOCuD9EfF9O/lVi8P1S5Kq8A5GklSFHX7SFBARnwZeO6z4zMz8XD/ikbrBJjJJUhU2kUmSqjDBSJKqMMFIkqowwUiSqvj//ZIkKh3YX78AAAAASUVORK5CYII="/>
          <p:cNvSpPr>
            <a:spLocks noChangeAspect="1" noChangeArrowheads="1"/>
          </p:cNvSpPr>
          <p:nvPr/>
        </p:nvSpPr>
        <p:spPr bwMode="auto">
          <a:xfrm>
            <a:off x="427590" y="1141659"/>
            <a:ext cx="2565683" cy="256569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itle 1"/>
          <p:cNvSpPr>
            <a:spLocks noGrp="1"/>
          </p:cNvSpPr>
          <p:nvPr>
            <p:ph type="title"/>
          </p:nvPr>
        </p:nvSpPr>
        <p:spPr>
          <a:xfrm>
            <a:off x="838200" y="0"/>
            <a:ext cx="10515600" cy="785611"/>
          </a:xfrm>
        </p:spPr>
        <p:txBody>
          <a:bodyPr/>
          <a:lstStyle/>
          <a:p>
            <a:pPr algn="ctr"/>
            <a:r>
              <a:rPr lang="en-IN" dirty="0" smtClean="0"/>
              <a:t>Bivariate plots</a:t>
            </a:r>
            <a:endParaRPr lang="en-IN" dirty="0"/>
          </a:p>
        </p:txBody>
      </p:sp>
      <p:pic>
        <p:nvPicPr>
          <p:cNvPr id="10" name="Picture 9"/>
          <p:cNvPicPr>
            <a:picLocks noChangeAspect="1"/>
          </p:cNvPicPr>
          <p:nvPr/>
        </p:nvPicPr>
        <p:blipFill rotWithShape="1">
          <a:blip r:embed="rId2"/>
          <a:srcRect l="17203" t="47139" r="53201" b="17826"/>
          <a:stretch/>
        </p:blipFill>
        <p:spPr>
          <a:xfrm>
            <a:off x="6954592" y="785611"/>
            <a:ext cx="4146998" cy="2760042"/>
          </a:xfrm>
          <a:prstGeom prst="rect">
            <a:avLst/>
          </a:prstGeom>
        </p:spPr>
      </p:pic>
      <p:pic>
        <p:nvPicPr>
          <p:cNvPr id="11" name="Picture 10"/>
          <p:cNvPicPr>
            <a:picLocks noChangeAspect="1"/>
          </p:cNvPicPr>
          <p:nvPr/>
        </p:nvPicPr>
        <p:blipFill rotWithShape="1">
          <a:blip r:embed="rId3"/>
          <a:srcRect l="17402" t="43442" r="53596" b="20994"/>
          <a:stretch/>
        </p:blipFill>
        <p:spPr>
          <a:xfrm>
            <a:off x="838200" y="3707350"/>
            <a:ext cx="4184560" cy="2884918"/>
          </a:xfrm>
          <a:prstGeom prst="rect">
            <a:avLst/>
          </a:prstGeom>
        </p:spPr>
      </p:pic>
      <p:pic>
        <p:nvPicPr>
          <p:cNvPr id="13" name="Picture 12"/>
          <p:cNvPicPr>
            <a:picLocks noChangeAspect="1"/>
          </p:cNvPicPr>
          <p:nvPr/>
        </p:nvPicPr>
        <p:blipFill rotWithShape="1">
          <a:blip r:embed="rId4"/>
          <a:srcRect l="16906" t="47315" r="53003" b="15713"/>
          <a:stretch/>
        </p:blipFill>
        <p:spPr>
          <a:xfrm>
            <a:off x="6954592" y="3707350"/>
            <a:ext cx="4146998" cy="2864704"/>
          </a:xfrm>
          <a:prstGeom prst="rect">
            <a:avLst/>
          </a:prstGeom>
        </p:spPr>
      </p:pic>
      <p:pic>
        <p:nvPicPr>
          <p:cNvPr id="14" name="Picture 13"/>
          <p:cNvPicPr>
            <a:picLocks noChangeAspect="1"/>
          </p:cNvPicPr>
          <p:nvPr/>
        </p:nvPicPr>
        <p:blipFill rotWithShape="1">
          <a:blip r:embed="rId5"/>
          <a:srcRect l="17402" t="47667" r="53497" b="16241"/>
          <a:stretch/>
        </p:blipFill>
        <p:spPr>
          <a:xfrm>
            <a:off x="1100077" y="785611"/>
            <a:ext cx="3922683" cy="2735205"/>
          </a:xfrm>
          <a:prstGeom prst="rect">
            <a:avLst/>
          </a:prstGeom>
        </p:spPr>
      </p:pic>
    </p:spTree>
    <p:extLst>
      <p:ext uri="{BB962C8B-B14F-4D97-AF65-F5344CB8AC3E}">
        <p14:creationId xmlns="" xmlns:p14="http://schemas.microsoft.com/office/powerpoint/2010/main" val="2278386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062" y="0"/>
            <a:ext cx="8596668" cy="1320800"/>
          </a:xfrm>
        </p:spPr>
        <p:txBody>
          <a:bodyPr/>
          <a:lstStyle/>
          <a:p>
            <a:pPr algn="ctr"/>
            <a:r>
              <a:rPr lang="en-IN" dirty="0" smtClean="0"/>
              <a:t>Bivariate plots</a:t>
            </a:r>
            <a:endParaRPr lang="en-IN" dirty="0"/>
          </a:p>
        </p:txBody>
      </p:sp>
      <p:pic>
        <p:nvPicPr>
          <p:cNvPr id="5" name="Picture 4"/>
          <p:cNvPicPr>
            <a:picLocks noChangeAspect="1"/>
          </p:cNvPicPr>
          <p:nvPr/>
        </p:nvPicPr>
        <p:blipFill rotWithShape="1">
          <a:blip r:embed="rId2"/>
          <a:srcRect l="17413" t="37080" r="53531" b="26539"/>
          <a:stretch/>
        </p:blipFill>
        <p:spPr>
          <a:xfrm>
            <a:off x="5476791" y="3343703"/>
            <a:ext cx="4605771" cy="3242330"/>
          </a:xfrm>
          <a:prstGeom prst="rect">
            <a:avLst/>
          </a:prstGeom>
        </p:spPr>
      </p:pic>
      <p:pic>
        <p:nvPicPr>
          <p:cNvPr id="7" name="Picture 6"/>
          <p:cNvPicPr>
            <a:picLocks noChangeAspect="1"/>
          </p:cNvPicPr>
          <p:nvPr/>
        </p:nvPicPr>
        <p:blipFill rotWithShape="1">
          <a:blip r:embed="rId3"/>
          <a:srcRect l="17309" t="40439" r="53321" b="24673"/>
          <a:stretch/>
        </p:blipFill>
        <p:spPr>
          <a:xfrm>
            <a:off x="432663" y="859810"/>
            <a:ext cx="4779244" cy="3191852"/>
          </a:xfrm>
          <a:prstGeom prst="rect">
            <a:avLst/>
          </a:prstGeom>
        </p:spPr>
      </p:pic>
    </p:spTree>
    <p:extLst>
      <p:ext uri="{BB962C8B-B14F-4D97-AF65-F5344CB8AC3E}">
        <p14:creationId xmlns="" xmlns:p14="http://schemas.microsoft.com/office/powerpoint/2010/main" val="3724323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42" y="12256"/>
            <a:ext cx="10515600" cy="708962"/>
          </a:xfrm>
        </p:spPr>
        <p:txBody>
          <a:bodyPr/>
          <a:lstStyle/>
          <a:p>
            <a:pPr algn="ctr"/>
            <a:r>
              <a:rPr lang="en-IN" dirty="0" smtClean="0"/>
              <a:t>Correlation plot</a:t>
            </a:r>
            <a:endParaRPr lang="en-IN" dirty="0"/>
          </a:p>
        </p:txBody>
      </p:sp>
      <p:pic>
        <p:nvPicPr>
          <p:cNvPr id="10" name="Picture 9"/>
          <p:cNvPicPr>
            <a:picLocks noChangeAspect="1"/>
          </p:cNvPicPr>
          <p:nvPr/>
        </p:nvPicPr>
        <p:blipFill rotWithShape="1">
          <a:blip r:embed="rId2"/>
          <a:srcRect l="16114" t="34153" r="18358" b="8672"/>
          <a:stretch/>
        </p:blipFill>
        <p:spPr>
          <a:xfrm>
            <a:off x="1326521" y="721217"/>
            <a:ext cx="9337186" cy="4580553"/>
          </a:xfrm>
          <a:prstGeom prst="rect">
            <a:avLst/>
          </a:prstGeom>
        </p:spPr>
      </p:pic>
      <p:pic>
        <p:nvPicPr>
          <p:cNvPr id="11" name="Picture 10"/>
          <p:cNvPicPr>
            <a:picLocks noChangeAspect="1"/>
          </p:cNvPicPr>
          <p:nvPr/>
        </p:nvPicPr>
        <p:blipFill rotWithShape="1">
          <a:blip r:embed="rId3"/>
          <a:srcRect l="16609" t="43266" r="54190" b="40361"/>
          <a:stretch/>
        </p:blipFill>
        <p:spPr>
          <a:xfrm>
            <a:off x="3820030" y="5301770"/>
            <a:ext cx="4350168" cy="1371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10113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0"/>
            <a:ext cx="10515600" cy="785611"/>
          </a:xfrm>
        </p:spPr>
        <p:txBody>
          <a:bodyPr/>
          <a:lstStyle/>
          <a:p>
            <a:pPr algn="ctr"/>
            <a:r>
              <a:rPr lang="en-IN" dirty="0" smtClean="0"/>
              <a:t>Data Combined</a:t>
            </a:r>
            <a:endParaRPr lang="en-IN" dirty="0"/>
          </a:p>
        </p:txBody>
      </p:sp>
      <p:pic>
        <p:nvPicPr>
          <p:cNvPr id="4" name="Picture 3"/>
          <p:cNvPicPr>
            <a:picLocks noChangeAspect="1"/>
          </p:cNvPicPr>
          <p:nvPr/>
        </p:nvPicPr>
        <p:blipFill rotWithShape="1">
          <a:blip r:embed="rId2"/>
          <a:srcRect l="16906" t="42209" r="11033" b="34551"/>
          <a:stretch/>
        </p:blipFill>
        <p:spPr>
          <a:xfrm>
            <a:off x="449198" y="785611"/>
            <a:ext cx="11293604" cy="2047741"/>
          </a:xfrm>
          <a:prstGeom prst="rect">
            <a:avLst/>
          </a:prstGeom>
        </p:spPr>
      </p:pic>
      <p:sp>
        <p:nvSpPr>
          <p:cNvPr id="12" name="Title 1"/>
          <p:cNvSpPr txBox="1">
            <a:spLocks/>
          </p:cNvSpPr>
          <p:nvPr/>
        </p:nvSpPr>
        <p:spPr>
          <a:xfrm>
            <a:off x="617113" y="3277673"/>
            <a:ext cx="10515600" cy="785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IN" sz="3600" dirty="0">
                <a:solidFill>
                  <a:schemeClr val="accent1"/>
                </a:solidFill>
              </a:rPr>
              <a:t>Data grouped by “product type”</a:t>
            </a:r>
          </a:p>
        </p:txBody>
      </p:sp>
      <p:pic>
        <p:nvPicPr>
          <p:cNvPr id="5" name="Picture 4"/>
          <p:cNvPicPr>
            <a:picLocks noChangeAspect="1"/>
          </p:cNvPicPr>
          <p:nvPr/>
        </p:nvPicPr>
        <p:blipFill rotWithShape="1">
          <a:blip r:embed="rId3"/>
          <a:srcRect l="16511" t="47491" r="46667" b="29974"/>
          <a:stretch/>
        </p:blipFill>
        <p:spPr>
          <a:xfrm>
            <a:off x="2927362" y="4204184"/>
            <a:ext cx="5895102" cy="2028422"/>
          </a:xfrm>
          <a:prstGeom prst="rect">
            <a:avLst/>
          </a:prstGeom>
        </p:spPr>
      </p:pic>
    </p:spTree>
    <p:extLst>
      <p:ext uri="{BB962C8B-B14F-4D97-AF65-F5344CB8AC3E}">
        <p14:creationId xmlns="" xmlns:p14="http://schemas.microsoft.com/office/powerpoint/2010/main" val="708847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Feature Engineering </a:t>
            </a:r>
            <a:endParaRPr lang="en-US" dirty="0"/>
          </a:p>
        </p:txBody>
      </p:sp>
      <p:sp>
        <p:nvSpPr>
          <p:cNvPr id="3" name="Content Placeholder 2"/>
          <p:cNvSpPr>
            <a:spLocks noGrp="1"/>
          </p:cNvSpPr>
          <p:nvPr>
            <p:ph sz="half" idx="1"/>
          </p:nvPr>
        </p:nvSpPr>
        <p:spPr>
          <a:xfrm>
            <a:off x="677334" y="1358537"/>
            <a:ext cx="11514666" cy="4682824"/>
          </a:xfrm>
        </p:spPr>
        <p:txBody>
          <a:bodyPr/>
          <a:lstStyle/>
          <a:p>
            <a:r>
              <a:rPr lang="en-US" dirty="0" smtClean="0"/>
              <a:t>Calculated Target Variable column no of units using The below </a:t>
            </a:r>
            <a:r>
              <a:rPr lang="en-US" dirty="0" err="1" smtClean="0"/>
              <a:t>Formaula</a:t>
            </a:r>
            <a:endParaRPr lang="en-US" dirty="0" smtClean="0"/>
          </a:p>
          <a:p>
            <a:r>
              <a:rPr lang="en-US" dirty="0" smtClean="0"/>
              <a:t>No of units = Revenue/Cost per unit</a:t>
            </a:r>
          </a:p>
          <a:p>
            <a:r>
              <a:rPr lang="en-US" dirty="0" smtClean="0"/>
              <a:t>Normalized the  Dataset using The </a:t>
            </a:r>
            <a:r>
              <a:rPr lang="en-US" dirty="0" err="1" smtClean="0"/>
              <a:t>RobustScaler</a:t>
            </a:r>
            <a:r>
              <a:rPr lang="en-US" dirty="0" smtClean="0"/>
              <a:t> Function </a:t>
            </a:r>
          </a:p>
          <a:p>
            <a:r>
              <a:rPr lang="en-US" dirty="0" smtClean="0"/>
              <a:t>After Finding some insights from visualization  and Knowing the correlation among the features and VIF Factor and Hypothesis  P value  we Have selected 4 Features [</a:t>
            </a:r>
            <a:r>
              <a:rPr lang="en-US" dirty="0" err="1" smtClean="0"/>
              <a:t>I,e</a:t>
            </a:r>
            <a:r>
              <a:rPr lang="en-US" dirty="0" smtClean="0"/>
              <a:t> Product </a:t>
            </a:r>
            <a:r>
              <a:rPr lang="en-US" dirty="0" err="1" smtClean="0"/>
              <a:t>type,Promotion</a:t>
            </a:r>
            <a:r>
              <a:rPr lang="en-US" dirty="0" smtClean="0"/>
              <a:t> </a:t>
            </a:r>
            <a:r>
              <a:rPr lang="en-US" dirty="0" err="1" smtClean="0"/>
              <a:t>applied,Generic</a:t>
            </a:r>
            <a:r>
              <a:rPr lang="en-US" dirty="0" smtClean="0"/>
              <a:t> Holiday and day </a:t>
            </a:r>
            <a:r>
              <a:rPr lang="en-US" dirty="0" err="1" smtClean="0"/>
              <a:t>ofweek</a:t>
            </a:r>
            <a:r>
              <a:rPr lang="en-US" dirty="0" smtClean="0"/>
              <a:t> ]</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VIF Factor and Hypothesis P Values </a:t>
            </a:r>
            <a:endParaRPr lang="en-US" dirty="0"/>
          </a:p>
        </p:txBody>
      </p:sp>
      <p:pic>
        <p:nvPicPr>
          <p:cNvPr id="8" name="Content Placeholder 7" descr="Capture 4.PNG"/>
          <p:cNvPicPr>
            <a:picLocks noGrp="1" noChangeAspect="1"/>
          </p:cNvPicPr>
          <p:nvPr>
            <p:ph sz="half" idx="2"/>
          </p:nvPr>
        </p:nvPicPr>
        <p:blipFill>
          <a:blip r:embed="rId2"/>
          <a:stretch>
            <a:fillRect/>
          </a:stretch>
        </p:blipFill>
        <p:spPr>
          <a:xfrm>
            <a:off x="6479177" y="1397726"/>
            <a:ext cx="5712822" cy="5303519"/>
          </a:xfrm>
        </p:spPr>
      </p:pic>
      <p:pic>
        <p:nvPicPr>
          <p:cNvPr id="7" name="Content Placeholder 6" descr="Capture3.PNG"/>
          <p:cNvPicPr>
            <a:picLocks noGrp="1" noChangeAspect="1"/>
          </p:cNvPicPr>
          <p:nvPr>
            <p:ph sz="half" idx="1"/>
          </p:nvPr>
        </p:nvPicPr>
        <p:blipFill>
          <a:blip r:embed="rId3"/>
          <a:stretch>
            <a:fillRect/>
          </a:stretch>
        </p:blipFill>
        <p:spPr>
          <a:xfrm>
            <a:off x="1" y="1397726"/>
            <a:ext cx="6910250" cy="5460274"/>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plot graph of feature </a:t>
            </a:r>
            <a:r>
              <a:rPr lang="en-US" dirty="0" err="1" smtClean="0"/>
              <a:t>importances</a:t>
            </a:r>
            <a:r>
              <a:rPr lang="en-US" dirty="0" smtClean="0"/>
              <a:t> for better      visualization</a:t>
            </a:r>
            <a:br>
              <a:rPr lang="en-US" dirty="0" smtClean="0"/>
            </a:br>
            <a:endParaRPr lang="en-US" dirty="0"/>
          </a:p>
        </p:txBody>
      </p:sp>
      <p:pic>
        <p:nvPicPr>
          <p:cNvPr id="7" name="Content Placeholder 6" descr="Capture2.PNG"/>
          <p:cNvPicPr>
            <a:picLocks noGrp="1" noChangeAspect="1"/>
          </p:cNvPicPr>
          <p:nvPr>
            <p:ph sz="half" idx="1"/>
          </p:nvPr>
        </p:nvPicPr>
        <p:blipFill>
          <a:blip r:embed="rId2"/>
          <a:stretch>
            <a:fillRect/>
          </a:stretch>
        </p:blipFill>
        <p:spPr>
          <a:xfrm>
            <a:off x="0" y="2050869"/>
            <a:ext cx="12192000" cy="4807131"/>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424" y="150879"/>
            <a:ext cx="7206115" cy="369332"/>
          </a:xfrm>
          <a:prstGeom prst="rect">
            <a:avLst/>
          </a:prstGeom>
        </p:spPr>
        <p:txBody>
          <a:bodyPr wrap="square">
            <a:spAutoFit/>
          </a:bodyPr>
          <a:lstStyle/>
          <a:p>
            <a:r>
              <a:rPr lang="en-US" b="1" dirty="0" smtClean="0">
                <a:latin typeface="Comic Sans MS" panose="030F0702030302020204" pitchFamily="66" charset="0"/>
              </a:rPr>
              <a:t>Model : Random forest  </a:t>
            </a:r>
            <a:endParaRPr lang="en-US" dirty="0"/>
          </a:p>
        </p:txBody>
      </p:sp>
      <p:sp>
        <p:nvSpPr>
          <p:cNvPr id="4" name="Rectangle 3"/>
          <p:cNvSpPr/>
          <p:nvPr/>
        </p:nvSpPr>
        <p:spPr>
          <a:xfrm>
            <a:off x="352927" y="628455"/>
            <a:ext cx="11505397" cy="800219"/>
          </a:xfrm>
          <a:prstGeom prst="rect">
            <a:avLst/>
          </a:prstGeom>
        </p:spPr>
        <p:txBody>
          <a:bodyPr wrap="square">
            <a:spAutoFit/>
          </a:bodyPr>
          <a:lstStyle/>
          <a:p>
            <a:r>
              <a:rPr lang="en-US" sz="2800" dirty="0" smtClean="0">
                <a:solidFill>
                  <a:schemeClr val="accent4">
                    <a:lumMod val="75000"/>
                  </a:schemeClr>
                </a:solidFill>
                <a:latin typeface="Angsana New" panose="02020603050405020304" pitchFamily="18" charset="-34"/>
                <a:ea typeface="Century Gothic"/>
                <a:cs typeface="Angsana New" panose="02020603050405020304" pitchFamily="18" charset="-34"/>
                <a:sym typeface="Century Gothic"/>
              </a:rPr>
              <a:t>Data set details</a:t>
            </a:r>
            <a:r>
              <a:rPr lang="en-US" sz="2800" dirty="0" smtClean="0">
                <a:solidFill>
                  <a:schemeClr val="dk1"/>
                </a:solidFill>
                <a:latin typeface="Angsana New" panose="02020603050405020304" pitchFamily="18" charset="-34"/>
                <a:ea typeface="Century Gothic"/>
                <a:cs typeface="Angsana New" panose="02020603050405020304" pitchFamily="18" charset="-34"/>
                <a:sym typeface="Century Gothic"/>
              </a:rPr>
              <a:t>: </a:t>
            </a:r>
            <a:r>
              <a:rPr lang="en-US" dirty="0" smtClean="0">
                <a:latin typeface="Abadi" panose="020B0604020104020204" pitchFamily="34" charset="0"/>
                <a:sym typeface="Century Gothic"/>
              </a:rPr>
              <a:t>After EDA/Preprocessing data set has 1017209 observations  </a:t>
            </a:r>
            <a:r>
              <a:rPr lang="en-US" dirty="0" smtClean="0">
                <a:latin typeface="Abadi" panose="020B0604020104020204" pitchFamily="34" charset="0"/>
              </a:rPr>
              <a:t>and 4  independent variables</a:t>
            </a:r>
            <a:r>
              <a:rPr lang="en-US" sz="1600" dirty="0" smtClean="0">
                <a:latin typeface="Arial Nova Cond" panose="020B0506020202020204" pitchFamily="34" charset="0"/>
              </a:rPr>
              <a:t>. </a:t>
            </a:r>
            <a:endParaRPr lang="en-US" dirty="0" smtClean="0">
              <a:latin typeface="Abadi" panose="020B0604020104020204" pitchFamily="34" charset="0"/>
              <a:sym typeface="Century Gothic"/>
            </a:endParaRPr>
          </a:p>
        </p:txBody>
      </p:sp>
      <p:sp>
        <p:nvSpPr>
          <p:cNvPr id="5" name="Rectangle 4"/>
          <p:cNvSpPr/>
          <p:nvPr/>
        </p:nvSpPr>
        <p:spPr>
          <a:xfrm>
            <a:off x="333674" y="2461001"/>
            <a:ext cx="11332143" cy="2462213"/>
          </a:xfrm>
          <a:prstGeom prst="rect">
            <a:avLst/>
          </a:prstGeom>
        </p:spPr>
        <p:txBody>
          <a:bodyPr wrap="square">
            <a:spAutoFit/>
          </a:bodyPr>
          <a:lstStyle/>
          <a:p>
            <a:r>
              <a:rPr lang="en-US" sz="2800" dirty="0" smtClean="0">
                <a:solidFill>
                  <a:schemeClr val="accent4">
                    <a:lumMod val="75000"/>
                  </a:schemeClr>
                </a:solidFill>
                <a:latin typeface="Angsana New" panose="02020603050405020304" pitchFamily="18" charset="-34"/>
                <a:cs typeface="Angsana New" panose="02020603050405020304" pitchFamily="18" charset="-34"/>
                <a:sym typeface="Century Gothic"/>
              </a:rPr>
              <a:t>Algorithms  </a:t>
            </a:r>
            <a:r>
              <a:rPr lang="en-US" dirty="0" smtClean="0">
                <a:solidFill>
                  <a:schemeClr val="accent4">
                    <a:lumMod val="75000"/>
                  </a:schemeClr>
                </a:solidFill>
                <a:latin typeface="Abadi" panose="020B0604020104020204" pitchFamily="34" charset="0"/>
                <a:ea typeface="Century Gothic"/>
                <a:cs typeface="Century Gothic"/>
                <a:sym typeface="Century Gothic"/>
              </a:rPr>
              <a:t>: </a:t>
            </a:r>
            <a:r>
              <a:rPr lang="en-US" dirty="0" smtClean="0">
                <a:latin typeface="Abadi" panose="020B0604020104020204" pitchFamily="34" charset="0"/>
                <a:ea typeface="Century Gothic"/>
                <a:cs typeface="Century Gothic"/>
                <a:sym typeface="Century Gothic"/>
              </a:rPr>
              <a:t>Random forest </a:t>
            </a:r>
            <a:r>
              <a:rPr lang="en-US" dirty="0" err="1" smtClean="0">
                <a:latin typeface="Abadi" panose="020B0604020104020204" pitchFamily="34" charset="0"/>
                <a:ea typeface="Century Gothic"/>
                <a:cs typeface="Century Gothic"/>
                <a:sym typeface="Century Gothic"/>
              </a:rPr>
              <a:t>regressor</a:t>
            </a:r>
            <a:r>
              <a:rPr lang="en-US" dirty="0" smtClean="0">
                <a:latin typeface="Abadi" panose="020B0604020104020204" pitchFamily="34" charset="0"/>
                <a:ea typeface="Century Gothic"/>
                <a:cs typeface="Century Gothic"/>
                <a:sym typeface="Century Gothic"/>
              </a:rPr>
              <a:t> and Gradient boosting </a:t>
            </a:r>
            <a:r>
              <a:rPr lang="en-US" dirty="0" err="1" smtClean="0">
                <a:latin typeface="Abadi" panose="020B0604020104020204" pitchFamily="34" charset="0"/>
                <a:ea typeface="Century Gothic"/>
                <a:cs typeface="Century Gothic"/>
                <a:sym typeface="Century Gothic"/>
              </a:rPr>
              <a:t>regressor</a:t>
            </a:r>
            <a:r>
              <a:rPr lang="en-US" dirty="0" smtClean="0">
                <a:latin typeface="Abadi" panose="020B0604020104020204" pitchFamily="34" charset="0"/>
                <a:ea typeface="Century Gothic"/>
                <a:cs typeface="Century Gothic"/>
                <a:sym typeface="Century Gothic"/>
              </a:rPr>
              <a:t> :</a:t>
            </a:r>
          </a:p>
          <a:p>
            <a:r>
              <a:rPr lang="en-US" u="sng" dirty="0" smtClean="0">
                <a:latin typeface="Abadi" panose="020B0604020104020204" pitchFamily="34" charset="0"/>
                <a:ea typeface="Century Gothic"/>
                <a:cs typeface="Century Gothic"/>
                <a:sym typeface="Century Gothic"/>
              </a:rPr>
              <a:t>For Random forest </a:t>
            </a:r>
            <a:r>
              <a:rPr lang="en-US" u="sng" dirty="0" err="1" smtClean="0">
                <a:latin typeface="Abadi" panose="020B0604020104020204" pitchFamily="34" charset="0"/>
                <a:ea typeface="Century Gothic"/>
                <a:cs typeface="Century Gothic"/>
                <a:sym typeface="Century Gothic"/>
              </a:rPr>
              <a:t>regressor</a:t>
            </a:r>
            <a:r>
              <a:rPr lang="en-US" u="sng" dirty="0" smtClean="0">
                <a:latin typeface="Abadi" panose="020B0604020104020204" pitchFamily="34" charset="0"/>
                <a:ea typeface="Century Gothic"/>
                <a:cs typeface="Century Gothic"/>
                <a:sym typeface="Century Gothic"/>
              </a:rPr>
              <a:t> </a:t>
            </a:r>
            <a:r>
              <a:rPr lang="en-US" dirty="0" smtClean="0">
                <a:latin typeface="Abadi" panose="020B0604020104020204" pitchFamily="34" charset="0"/>
                <a:ea typeface="Century Gothic"/>
                <a:cs typeface="Century Gothic"/>
                <a:sym typeface="Century Gothic"/>
              </a:rPr>
              <a:t>:                             </a:t>
            </a:r>
            <a:r>
              <a:rPr lang="en-US" u="sng" dirty="0" smtClean="0">
                <a:latin typeface="Abadi" panose="020B0604020104020204" pitchFamily="34" charset="0"/>
                <a:ea typeface="Century Gothic"/>
                <a:cs typeface="Century Gothic"/>
                <a:sym typeface="Century Gothic"/>
              </a:rPr>
              <a:t>For Gradient boosting </a:t>
            </a:r>
            <a:r>
              <a:rPr lang="en-US" dirty="0" smtClean="0">
                <a:latin typeface="Abadi" panose="020B0604020104020204" pitchFamily="34" charset="0"/>
                <a:ea typeface="Century Gothic"/>
                <a:cs typeface="Century Gothic"/>
                <a:sym typeface="Century Gothic"/>
              </a:rPr>
              <a:t>:     </a:t>
            </a:r>
          </a:p>
          <a:p>
            <a:pPr lvl="0"/>
            <a:r>
              <a:rPr lang="en-US" dirty="0" smtClean="0">
                <a:latin typeface="Abadi" panose="020B0604020104020204" pitchFamily="34" charset="0"/>
                <a:ea typeface="Century Gothic"/>
                <a:cs typeface="Century Gothic"/>
                <a:sym typeface="Verdana"/>
              </a:rPr>
              <a:t>Minimum sample leaf: 1                                      </a:t>
            </a:r>
            <a:r>
              <a:rPr lang="en-US" dirty="0" err="1" smtClean="0">
                <a:latin typeface="Abadi" panose="020B0604020104020204" pitchFamily="34" charset="0"/>
                <a:ea typeface="Century Gothic"/>
                <a:cs typeface="Century Gothic"/>
                <a:sym typeface="Verdana"/>
              </a:rPr>
              <a:t>max_depth</a:t>
            </a:r>
            <a:r>
              <a:rPr lang="en-US" dirty="0" smtClean="0">
                <a:latin typeface="Abadi" panose="020B0604020104020204" pitchFamily="34" charset="0"/>
                <a:ea typeface="Century Gothic"/>
                <a:cs typeface="Century Gothic"/>
                <a:sym typeface="Verdana"/>
              </a:rPr>
              <a:t>=4</a:t>
            </a:r>
          </a:p>
          <a:p>
            <a:pPr lvl="0"/>
            <a:r>
              <a:rPr lang="en-US" dirty="0" smtClean="0">
                <a:latin typeface="Abadi" panose="020B0604020104020204" pitchFamily="34" charset="0"/>
                <a:ea typeface="Century Gothic"/>
                <a:cs typeface="Century Gothic"/>
                <a:sym typeface="Verdana"/>
              </a:rPr>
              <a:t>Minimum sample split: 2</a:t>
            </a:r>
            <a:r>
              <a:rPr lang="en-US" dirty="0" smtClean="0"/>
              <a:t>                                     RMSE=5.50</a:t>
            </a:r>
            <a:endParaRPr lang="en-US" dirty="0" smtClean="0">
              <a:latin typeface="Abadi" panose="020B0604020104020204" pitchFamily="34" charset="0"/>
              <a:ea typeface="Century Gothic"/>
              <a:cs typeface="Century Gothic"/>
              <a:sym typeface="Verdana"/>
            </a:endParaRPr>
          </a:p>
          <a:p>
            <a:pPr lvl="0"/>
            <a:r>
              <a:rPr lang="en-US" dirty="0" err="1" smtClean="0">
                <a:latin typeface="Abadi" panose="020B0604020104020204" pitchFamily="34" charset="0"/>
                <a:ea typeface="Century Gothic"/>
                <a:cs typeface="Century Gothic"/>
                <a:sym typeface="Verdana"/>
              </a:rPr>
              <a:t>n_estimators</a:t>
            </a:r>
            <a:r>
              <a:rPr lang="en-US" dirty="0" smtClean="0">
                <a:latin typeface="Abadi" panose="020B0604020104020204" pitchFamily="34" charset="0"/>
                <a:ea typeface="Century Gothic"/>
                <a:cs typeface="Century Gothic"/>
                <a:sym typeface="Verdana"/>
              </a:rPr>
              <a:t>=26                                            </a:t>
            </a:r>
            <a:r>
              <a:rPr lang="en-US" dirty="0" err="1" smtClean="0"/>
              <a:t>n_estimators</a:t>
            </a:r>
            <a:r>
              <a:rPr lang="en-US" dirty="0" smtClean="0"/>
              <a:t>=150</a:t>
            </a:r>
            <a:endParaRPr lang="en-US" dirty="0" smtClean="0">
              <a:latin typeface="Abadi" panose="020B0604020104020204" pitchFamily="34" charset="0"/>
              <a:ea typeface="Century Gothic"/>
              <a:cs typeface="Century Gothic"/>
              <a:sym typeface="Verdana"/>
            </a:endParaRPr>
          </a:p>
          <a:p>
            <a:pPr lvl="0"/>
            <a:r>
              <a:rPr lang="en-US" dirty="0" smtClean="0">
                <a:latin typeface="Abadi" panose="020B0604020104020204" pitchFamily="34" charset="0"/>
                <a:ea typeface="Century Gothic"/>
                <a:cs typeface="Century Gothic"/>
                <a:sym typeface="Verdana"/>
              </a:rPr>
              <a:t>RMSE=6.17                                                  Minimum sample leaf: 1</a:t>
            </a:r>
          </a:p>
          <a:p>
            <a:pPr lvl="0"/>
            <a:r>
              <a:rPr lang="en-US" dirty="0" smtClean="0">
                <a:latin typeface="Abadi" panose="020B0604020104020204" pitchFamily="34" charset="0"/>
                <a:ea typeface="Century Gothic"/>
                <a:cs typeface="Century Gothic"/>
                <a:sym typeface="Verdana"/>
              </a:rPr>
              <a:t>                                                                        Minimum sample split: 2 </a:t>
            </a:r>
          </a:p>
          <a:p>
            <a:endParaRPr lang="en-US" u="sng" dirty="0">
              <a:latin typeface="Abadi" panose="020B0604020104020204" pitchFamily="34" charset="0"/>
              <a:ea typeface="Century Gothic"/>
              <a:cs typeface="Century Gothic"/>
              <a:sym typeface="Century Gothic"/>
            </a:endParaRPr>
          </a:p>
        </p:txBody>
      </p:sp>
      <p:sp>
        <p:nvSpPr>
          <p:cNvPr id="6" name="Rectangle 5"/>
          <p:cNvSpPr/>
          <p:nvPr/>
        </p:nvSpPr>
        <p:spPr>
          <a:xfrm>
            <a:off x="224588" y="1523606"/>
            <a:ext cx="11402729" cy="800219"/>
          </a:xfrm>
          <a:prstGeom prst="rect">
            <a:avLst/>
          </a:prstGeom>
        </p:spPr>
        <p:txBody>
          <a:bodyPr wrap="square">
            <a:spAutoFit/>
          </a:bodyPr>
          <a:lstStyle/>
          <a:p>
            <a:r>
              <a:rPr lang="en-US" sz="2800" dirty="0" smtClean="0">
                <a:solidFill>
                  <a:schemeClr val="accent4">
                    <a:lumMod val="75000"/>
                  </a:schemeClr>
                </a:solidFill>
                <a:latin typeface="Angsana New" panose="02020603050405020304" pitchFamily="18" charset="-34"/>
                <a:cs typeface="Angsana New" panose="02020603050405020304" pitchFamily="18" charset="-34"/>
                <a:sym typeface="Century Gothic"/>
              </a:rPr>
              <a:t>Data Partition details:  </a:t>
            </a:r>
            <a:r>
              <a:rPr lang="en-US" dirty="0" smtClean="0">
                <a:latin typeface="Abadi" panose="020B0604020104020204" pitchFamily="34" charset="0"/>
                <a:sym typeface="Century Gothic"/>
              </a:rPr>
              <a:t>Using</a:t>
            </a:r>
            <a:r>
              <a:rPr lang="en-US" sz="2800" dirty="0" smtClean="0">
                <a:solidFill>
                  <a:schemeClr val="accent4">
                    <a:lumMod val="75000"/>
                  </a:schemeClr>
                </a:solidFill>
                <a:latin typeface="Angsana New" panose="02020603050405020304" pitchFamily="18" charset="-34"/>
                <a:cs typeface="Angsana New" panose="02020603050405020304" pitchFamily="18" charset="-34"/>
                <a:sym typeface="Century Gothic"/>
              </a:rPr>
              <a:t> </a:t>
            </a:r>
            <a:r>
              <a:rPr lang="en-US" dirty="0" err="1" smtClean="0">
                <a:latin typeface="Abadi" panose="020B0604020104020204" pitchFamily="34" charset="0"/>
                <a:sym typeface="Century Gothic"/>
              </a:rPr>
              <a:t>scikitlearn's</a:t>
            </a:r>
            <a:r>
              <a:rPr lang="en-US" dirty="0" smtClean="0">
                <a:latin typeface="Abadi" panose="020B0604020104020204" pitchFamily="34" charset="0"/>
                <a:sym typeface="Century Gothic"/>
              </a:rPr>
              <a:t>  </a:t>
            </a:r>
            <a:r>
              <a:rPr lang="en-US" dirty="0" err="1" smtClean="0">
                <a:latin typeface="Abadi" panose="020B0604020104020204" pitchFamily="34" charset="0"/>
                <a:sym typeface="Century Gothic"/>
              </a:rPr>
              <a:t>train_test_split</a:t>
            </a:r>
            <a:r>
              <a:rPr lang="en-US" dirty="0" smtClean="0">
                <a:latin typeface="Abadi" panose="020B0604020104020204" pitchFamily="34" charset="0"/>
                <a:sym typeface="Century Gothic"/>
              </a:rPr>
              <a:t> , Out of data taken 80% data for training and  20% for testing </a:t>
            </a:r>
            <a:endParaRPr lang="en-US" dirty="0">
              <a:latin typeface="Abadi" panose="020B0604020104020204" pitchFamily="34" charset="0"/>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E0684-0370-46BD-B44A-B349C419851C}"/>
              </a:ext>
            </a:extLst>
          </p:cNvPr>
          <p:cNvSpPr/>
          <p:nvPr/>
        </p:nvSpPr>
        <p:spPr>
          <a:xfrm>
            <a:off x="246928" y="592885"/>
            <a:ext cx="11945073" cy="3970318"/>
          </a:xfrm>
          <a:prstGeom prst="rect">
            <a:avLst/>
          </a:prstGeom>
        </p:spPr>
        <p:txBody>
          <a:bodyPr wrap="square">
            <a:spAutoFit/>
          </a:bodyPr>
          <a:lstStyle/>
          <a:p>
            <a:r>
              <a:rPr lang="en-US" b="1" dirty="0">
                <a:solidFill>
                  <a:schemeClr val="dk1"/>
                </a:solidFill>
                <a:latin typeface="Comic Sans MS" panose="030F0702030302020204" pitchFamily="66" charset="0"/>
                <a:ea typeface="Century Gothic"/>
                <a:cs typeface="Century Gothic"/>
                <a:sym typeface="Century Gothic"/>
              </a:rPr>
              <a:t>Model </a:t>
            </a:r>
            <a:r>
              <a:rPr lang="en-US" b="1" dirty="0" smtClean="0">
                <a:solidFill>
                  <a:schemeClr val="dk1"/>
                </a:solidFill>
                <a:latin typeface="Comic Sans MS" panose="030F0702030302020204" pitchFamily="66" charset="0"/>
                <a:ea typeface="Century Gothic"/>
                <a:cs typeface="Century Gothic"/>
                <a:sym typeface="Century Gothic"/>
              </a:rPr>
              <a:t>– Evaluation:</a:t>
            </a:r>
          </a:p>
          <a:p>
            <a:endParaRPr lang="en-US" b="1" dirty="0" smtClean="0">
              <a:solidFill>
                <a:schemeClr val="dk1"/>
              </a:solidFill>
              <a:latin typeface="Comic Sans MS" panose="030F0702030302020204" pitchFamily="66" charset="0"/>
              <a:ea typeface="Century Gothic"/>
              <a:cs typeface="Century Gothic"/>
              <a:sym typeface="Century Gothic"/>
            </a:endParaRPr>
          </a:p>
          <a:p>
            <a:r>
              <a:rPr lang="en-US" u="sng" dirty="0" smtClean="0">
                <a:latin typeface="Abadi" panose="020B0604020104020204" pitchFamily="34" charset="0"/>
                <a:ea typeface="Century Gothic"/>
                <a:cs typeface="Century Gothic"/>
                <a:sym typeface="Century Gothic"/>
              </a:rPr>
              <a:t>For Random forest </a:t>
            </a:r>
            <a:r>
              <a:rPr lang="en-US" u="sng" dirty="0" err="1" smtClean="0">
                <a:latin typeface="Abadi" panose="020B0604020104020204" pitchFamily="34" charset="0"/>
                <a:ea typeface="Century Gothic"/>
                <a:cs typeface="Century Gothic"/>
                <a:sym typeface="Century Gothic"/>
              </a:rPr>
              <a:t>regressor</a:t>
            </a:r>
            <a:r>
              <a:rPr lang="en-US" u="sng" dirty="0" smtClean="0">
                <a:latin typeface="Abadi" panose="020B0604020104020204" pitchFamily="34" charset="0"/>
                <a:ea typeface="Century Gothic"/>
                <a:cs typeface="Century Gothic"/>
                <a:sym typeface="Century Gothic"/>
              </a:rPr>
              <a:t> </a:t>
            </a:r>
            <a:r>
              <a:rPr lang="en-US" dirty="0" smtClean="0">
                <a:latin typeface="Abadi" panose="020B0604020104020204" pitchFamily="34" charset="0"/>
                <a:ea typeface="Century Gothic"/>
                <a:cs typeface="Century Gothic"/>
                <a:sym typeface="Century Gothic"/>
              </a:rPr>
              <a:t>:      </a:t>
            </a:r>
          </a:p>
          <a:p>
            <a:pPr lvl="0"/>
            <a:r>
              <a:rPr lang="en-US" dirty="0" smtClean="0"/>
              <a:t>Mean Absolute Error: 2.499656539198858</a:t>
            </a:r>
          </a:p>
          <a:p>
            <a:pPr lvl="0"/>
            <a:r>
              <a:rPr lang="en-US" dirty="0" smtClean="0"/>
              <a:t>Mean Squared Error: 38.17446710266259</a:t>
            </a:r>
          </a:p>
          <a:p>
            <a:pPr lvl="0"/>
            <a:r>
              <a:rPr lang="en-US" dirty="0" smtClean="0"/>
              <a:t>Root Mean Squared Error: 6.178548947986298</a:t>
            </a:r>
          </a:p>
          <a:p>
            <a:pPr lvl="0"/>
            <a:endParaRPr lang="en-US" dirty="0" smtClean="0"/>
          </a:p>
          <a:p>
            <a:r>
              <a:rPr lang="en-US" u="sng" dirty="0" smtClean="0">
                <a:latin typeface="Abadi" panose="020B0604020104020204" pitchFamily="34" charset="0"/>
                <a:ea typeface="Century Gothic"/>
                <a:cs typeface="Century Gothic"/>
                <a:sym typeface="Century Gothic"/>
              </a:rPr>
              <a:t>For Gradient boosting </a:t>
            </a:r>
            <a:r>
              <a:rPr lang="en-US" u="sng" dirty="0" err="1" smtClean="0">
                <a:latin typeface="Abadi" panose="020B0604020104020204" pitchFamily="34" charset="0"/>
                <a:ea typeface="Century Gothic"/>
                <a:cs typeface="Century Gothic"/>
                <a:sym typeface="Century Gothic"/>
              </a:rPr>
              <a:t>regressor</a:t>
            </a:r>
            <a:r>
              <a:rPr lang="en-US" u="sng" dirty="0" smtClean="0">
                <a:latin typeface="Abadi" panose="020B0604020104020204" pitchFamily="34" charset="0"/>
                <a:ea typeface="Century Gothic"/>
                <a:cs typeface="Century Gothic"/>
                <a:sym typeface="Century Gothic"/>
              </a:rPr>
              <a:t> </a:t>
            </a:r>
            <a:r>
              <a:rPr lang="en-US" dirty="0" smtClean="0">
                <a:latin typeface="Abadi" panose="020B0604020104020204" pitchFamily="34" charset="0"/>
                <a:ea typeface="Century Gothic"/>
                <a:cs typeface="Century Gothic"/>
                <a:sym typeface="Century Gothic"/>
              </a:rPr>
              <a:t>:</a:t>
            </a:r>
          </a:p>
          <a:p>
            <a:r>
              <a:rPr lang="en-US" dirty="0" smtClean="0"/>
              <a:t>Mean Absolute Error: 2.7146606036695338</a:t>
            </a:r>
          </a:p>
          <a:p>
            <a:r>
              <a:rPr lang="en-US" dirty="0" smtClean="0"/>
              <a:t>Mean Squared Error:30.310143158932974</a:t>
            </a:r>
          </a:p>
          <a:p>
            <a:r>
              <a:rPr lang="en-US" dirty="0" smtClean="0"/>
              <a:t>Root Mean Squared Error: 5.505464844945699</a:t>
            </a:r>
          </a:p>
          <a:p>
            <a:endParaRPr lang="en-US" dirty="0" smtClean="0">
              <a:latin typeface="Abadi" panose="020B0604020104020204" pitchFamily="34" charset="0"/>
              <a:ea typeface="Century Gothic"/>
              <a:cs typeface="Century Gothic"/>
              <a:sym typeface="Century Gothic"/>
            </a:endParaRPr>
          </a:p>
          <a:p>
            <a:r>
              <a:rPr lang="en-US" dirty="0" smtClean="0">
                <a:latin typeface="Abadi" panose="020B0604020104020204" pitchFamily="34" charset="0"/>
                <a:ea typeface="Century Gothic"/>
                <a:cs typeface="Century Gothic"/>
                <a:sym typeface="Century Gothic"/>
              </a:rPr>
              <a:t>- As we all know lower the RMSE better the model is, so the Gradient boosting </a:t>
            </a:r>
            <a:r>
              <a:rPr lang="en-US" dirty="0" err="1" smtClean="0">
                <a:latin typeface="Abadi" panose="020B0604020104020204" pitchFamily="34" charset="0"/>
                <a:ea typeface="Century Gothic"/>
                <a:cs typeface="Century Gothic"/>
                <a:sym typeface="Century Gothic"/>
              </a:rPr>
              <a:t>regressor</a:t>
            </a:r>
            <a:r>
              <a:rPr lang="en-US" dirty="0" smtClean="0">
                <a:latin typeface="Abadi" panose="020B0604020104020204" pitchFamily="34" charset="0"/>
                <a:ea typeface="Century Gothic"/>
                <a:cs typeface="Century Gothic"/>
                <a:sym typeface="Century Gothic"/>
              </a:rPr>
              <a:t> has better RMSE than random forest </a:t>
            </a:r>
            <a:r>
              <a:rPr lang="en-US" dirty="0" err="1" smtClean="0">
                <a:latin typeface="Abadi" panose="020B0604020104020204" pitchFamily="34" charset="0"/>
                <a:ea typeface="Century Gothic"/>
                <a:cs typeface="Century Gothic"/>
                <a:sym typeface="Century Gothic"/>
              </a:rPr>
              <a:t>regressor</a:t>
            </a:r>
            <a:r>
              <a:rPr lang="en-US" dirty="0" smtClean="0">
                <a:latin typeface="Abadi" panose="020B0604020104020204" pitchFamily="34" charset="0"/>
                <a:ea typeface="Century Gothic"/>
                <a:cs typeface="Century Gothic"/>
                <a:sym typeface="Century Gothic"/>
              </a:rPr>
              <a:t>, hence we choose Gradient  boosting </a:t>
            </a:r>
            <a:r>
              <a:rPr lang="en-US" dirty="0" err="1" smtClean="0">
                <a:latin typeface="Abadi" panose="020B0604020104020204" pitchFamily="34" charset="0"/>
                <a:ea typeface="Century Gothic"/>
                <a:cs typeface="Century Gothic"/>
                <a:sym typeface="Century Gothic"/>
              </a:rPr>
              <a:t>regressor</a:t>
            </a:r>
            <a:r>
              <a:rPr lang="en-US" dirty="0" smtClean="0">
                <a:latin typeface="Abadi" panose="020B0604020104020204" pitchFamily="34" charset="0"/>
                <a:ea typeface="Century Gothic"/>
                <a:cs typeface="Century Gothic"/>
                <a:sym typeface="Century Gothic"/>
              </a:rPr>
              <a:t> for our predictions.  </a:t>
            </a:r>
            <a:endParaRPr lang="en-US" dirty="0"/>
          </a:p>
        </p:txBody>
      </p:sp>
      <p:pic>
        <p:nvPicPr>
          <p:cNvPr id="3" name="Google Shape;395;p8">
            <a:extLst>
              <a:ext uri="{FF2B5EF4-FFF2-40B4-BE49-F238E27FC236}">
                <a16:creationId xmlns="" xmlns:a16="http://schemas.microsoft.com/office/drawing/2014/main" id="{2CFC4036-19A1-4D98-A196-074A354C6108}"/>
              </a:ext>
            </a:extLst>
          </p:cNvPr>
          <p:cNvPicPr preferRelativeResize="0"/>
          <p:nvPr/>
        </p:nvPicPr>
        <p:blipFill rotWithShape="1">
          <a:blip r:embed="rId2" cstate="print">
            <a:alphaModFix/>
          </a:blip>
          <a:srcRect/>
          <a:stretch/>
        </p:blipFill>
        <p:spPr>
          <a:xfrm>
            <a:off x="10362339" y="100246"/>
            <a:ext cx="1582735" cy="411359"/>
          </a:xfrm>
          <a:prstGeom prst="rect">
            <a:avLst/>
          </a:prstGeom>
          <a:noFill/>
          <a:ln>
            <a:noFill/>
          </a:ln>
        </p:spPr>
      </p:pic>
    </p:spTree>
    <p:extLst>
      <p:ext uri="{BB962C8B-B14F-4D97-AF65-F5344CB8AC3E}">
        <p14:creationId xmlns="" xmlns:p14="http://schemas.microsoft.com/office/powerpoint/2010/main" val="2666712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9FCF1A4-508E-4F2A-A2C9-8A4D7BB9A989}"/>
              </a:ext>
            </a:extLst>
          </p:cNvPr>
          <p:cNvSpPr txBox="1"/>
          <p:nvPr/>
        </p:nvSpPr>
        <p:spPr>
          <a:xfrm>
            <a:off x="189654" y="335280"/>
            <a:ext cx="11081173" cy="7909858"/>
          </a:xfrm>
          <a:prstGeom prst="rect">
            <a:avLst/>
          </a:prstGeom>
          <a:noFill/>
        </p:spPr>
        <p:txBody>
          <a:bodyPr wrap="square" rtlCol="0">
            <a:spAutoFit/>
          </a:bodyPr>
          <a:lstStyle/>
          <a:p>
            <a:r>
              <a:rPr lang="en-US" sz="2800" b="1" dirty="0">
                <a:latin typeface="Comic Sans MS" panose="030F0702030302020204" pitchFamily="66" charset="0"/>
                <a:ea typeface="Arial"/>
                <a:cs typeface="Arial"/>
                <a:sym typeface="Arial"/>
              </a:rPr>
              <a:t>Model Deployment using Flask</a:t>
            </a:r>
          </a:p>
          <a:p>
            <a:endParaRPr lang="en-US" sz="2800" b="1" dirty="0">
              <a:solidFill>
                <a:srgbClr val="002776"/>
              </a:solidFill>
              <a:latin typeface="Comic Sans MS" panose="030F0702030302020204" pitchFamily="66" charset="0"/>
              <a:cs typeface="Arial"/>
              <a:sym typeface="Arial"/>
            </a:endParaRPr>
          </a:p>
          <a:p>
            <a:r>
              <a:rPr lang="en-US" sz="2000" b="1" dirty="0">
                <a:solidFill>
                  <a:srgbClr val="002776"/>
                </a:solidFill>
                <a:latin typeface="Angsana New" panose="02020603050405020304" pitchFamily="18" charset="-34"/>
                <a:cs typeface="Angsana New" panose="02020603050405020304" pitchFamily="18" charset="-34"/>
                <a:sym typeface="Arial"/>
              </a:rPr>
              <a:t>WE USED </a:t>
            </a:r>
            <a:r>
              <a:rPr lang="en-US" sz="2000" b="1" dirty="0" smtClean="0">
                <a:solidFill>
                  <a:srgbClr val="002776"/>
                </a:solidFill>
                <a:latin typeface="Angsana New" panose="02020603050405020304" pitchFamily="18" charset="-34"/>
                <a:cs typeface="Angsana New" panose="02020603050405020304" pitchFamily="18" charset="-34"/>
                <a:sym typeface="Arial"/>
              </a:rPr>
              <a:t>HEROKU PLATFORM </a:t>
            </a:r>
            <a:r>
              <a:rPr lang="en-US" sz="2000" b="1" dirty="0">
                <a:solidFill>
                  <a:srgbClr val="002776"/>
                </a:solidFill>
                <a:latin typeface="Angsana New" panose="02020603050405020304" pitchFamily="18" charset="-34"/>
                <a:cs typeface="Angsana New" panose="02020603050405020304" pitchFamily="18" charset="-34"/>
                <a:sym typeface="Arial"/>
              </a:rPr>
              <a:t>AS A SERVICE FOR OUR DEPLOYMENT </a:t>
            </a:r>
          </a:p>
          <a:p>
            <a:r>
              <a:rPr lang="en-US" sz="2400" b="1" dirty="0">
                <a:solidFill>
                  <a:schemeClr val="accent2">
                    <a:lumMod val="75000"/>
                  </a:schemeClr>
                </a:solidFill>
                <a:latin typeface="Angsana New" panose="02020603050405020304" pitchFamily="18" charset="-34"/>
                <a:cs typeface="Angsana New" panose="02020603050405020304" pitchFamily="18" charset="-34"/>
                <a:sym typeface="Arial"/>
              </a:rPr>
              <a:t>Requirements prior to the </a:t>
            </a:r>
            <a:r>
              <a:rPr lang="en-US" sz="2400" b="1" dirty="0" smtClean="0">
                <a:solidFill>
                  <a:schemeClr val="accent2">
                    <a:lumMod val="75000"/>
                  </a:schemeClr>
                </a:solidFill>
                <a:latin typeface="Angsana New" panose="02020603050405020304" pitchFamily="18" charset="-34"/>
                <a:cs typeface="Angsana New" panose="02020603050405020304" pitchFamily="18" charset="-34"/>
                <a:sym typeface="Arial"/>
              </a:rPr>
              <a:t>deployment </a:t>
            </a:r>
            <a:r>
              <a:rPr lang="en-US" sz="2400" b="1" dirty="0" smtClean="0">
                <a:latin typeface="Angsana New" panose="02020603050405020304" pitchFamily="18" charset="-34"/>
                <a:cs typeface="Angsana New" panose="02020603050405020304" pitchFamily="18" charset="-34"/>
                <a:sym typeface="Arial"/>
              </a:rPr>
              <a:t>: .</a:t>
            </a:r>
            <a:r>
              <a:rPr lang="en-US" sz="2400" b="1" dirty="0" err="1">
                <a:latin typeface="Angsana New" panose="02020603050405020304" pitchFamily="18" charset="-34"/>
                <a:cs typeface="Angsana New" panose="02020603050405020304" pitchFamily="18" charset="-34"/>
                <a:sym typeface="Arial"/>
              </a:rPr>
              <a:t>pkl</a:t>
            </a:r>
            <a:r>
              <a:rPr lang="en-US" sz="2400" b="1" dirty="0">
                <a:latin typeface="Angsana New" panose="02020603050405020304" pitchFamily="18" charset="-34"/>
                <a:cs typeface="Angsana New" panose="02020603050405020304" pitchFamily="18" charset="-34"/>
                <a:sym typeface="Arial"/>
              </a:rPr>
              <a:t> file </a:t>
            </a:r>
            <a:r>
              <a:rPr lang="en-US" sz="2400" b="1" dirty="0" smtClean="0">
                <a:latin typeface="Angsana New" panose="02020603050405020304" pitchFamily="18" charset="-34"/>
                <a:cs typeface="Angsana New" panose="02020603050405020304" pitchFamily="18" charset="-34"/>
                <a:sym typeface="Arial"/>
              </a:rPr>
              <a:t>of </a:t>
            </a:r>
            <a:r>
              <a:rPr lang="en-US" sz="2400" b="1" dirty="0">
                <a:latin typeface="Angsana New" panose="02020603050405020304" pitchFamily="18" charset="-34"/>
                <a:cs typeface="Angsana New" panose="02020603050405020304" pitchFamily="18" charset="-34"/>
                <a:sym typeface="Arial"/>
              </a:rPr>
              <a:t>model,  </a:t>
            </a:r>
            <a:r>
              <a:rPr lang="en-US" sz="2400" b="1" dirty="0" smtClean="0">
                <a:latin typeface="Angsana New" panose="02020603050405020304" pitchFamily="18" charset="-34"/>
                <a:cs typeface="Angsana New" panose="02020603050405020304" pitchFamily="18" charset="-34"/>
                <a:sym typeface="Arial"/>
              </a:rPr>
              <a:t>app.py ,static folder in That </a:t>
            </a:r>
            <a:r>
              <a:rPr lang="en-US" sz="2400" b="1" dirty="0" err="1" smtClean="0">
                <a:latin typeface="Angsana New" panose="02020603050405020304" pitchFamily="18" charset="-34"/>
                <a:cs typeface="Angsana New" panose="02020603050405020304" pitchFamily="18" charset="-34"/>
                <a:sym typeface="Arial"/>
              </a:rPr>
              <a:t>css</a:t>
            </a:r>
            <a:r>
              <a:rPr lang="en-US" sz="2400" b="1" dirty="0" smtClean="0">
                <a:latin typeface="Angsana New" panose="02020603050405020304" pitchFamily="18" charset="-34"/>
                <a:cs typeface="Angsana New" panose="02020603050405020304" pitchFamily="18" charset="-34"/>
                <a:sym typeface="Arial"/>
              </a:rPr>
              <a:t> code and templates folder in that html code ,</a:t>
            </a:r>
            <a:r>
              <a:rPr lang="en-US" sz="2400" b="1" dirty="0" err="1" smtClean="0">
                <a:latin typeface="Angsana New" panose="02020603050405020304" pitchFamily="18" charset="-34"/>
                <a:cs typeface="Angsana New" panose="02020603050405020304" pitchFamily="18" charset="-34"/>
                <a:sym typeface="Arial"/>
              </a:rPr>
              <a:t>procfile</a:t>
            </a:r>
            <a:r>
              <a:rPr lang="en-US" sz="2400" b="1" dirty="0" smtClean="0">
                <a:latin typeface="Angsana New" panose="02020603050405020304" pitchFamily="18" charset="-34"/>
                <a:cs typeface="Angsana New" panose="02020603050405020304" pitchFamily="18" charset="-34"/>
                <a:sym typeface="Arial"/>
              </a:rPr>
              <a:t>, CONSIDERED </a:t>
            </a:r>
            <a:r>
              <a:rPr lang="en-US" sz="2400" b="1" dirty="0" err="1" smtClean="0">
                <a:latin typeface="Angsana New" panose="02020603050405020304" pitchFamily="18" charset="-34"/>
                <a:cs typeface="Angsana New" panose="02020603050405020304" pitchFamily="18" charset="-34"/>
                <a:sym typeface="Arial"/>
              </a:rPr>
              <a:t>MODEL.ipynb</a:t>
            </a:r>
            <a:r>
              <a:rPr lang="en-US" sz="2400" b="1" dirty="0" smtClean="0">
                <a:latin typeface="Angsana New" panose="02020603050405020304" pitchFamily="18" charset="-34"/>
                <a:cs typeface="Angsana New" panose="02020603050405020304" pitchFamily="18" charset="-34"/>
                <a:sym typeface="Arial"/>
              </a:rPr>
              <a:t>, requirements.txt. </a:t>
            </a: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r>
              <a:rPr lang="en-US" sz="2400" b="1" dirty="0">
                <a:latin typeface="Angsana New" panose="02020603050405020304" pitchFamily="18" charset="-34"/>
                <a:cs typeface="Angsana New" panose="02020603050405020304" pitchFamily="18" charset="-34"/>
                <a:sym typeface="Arial"/>
              </a:rPr>
              <a:t>requirements.txt consists of the libraries we used in python for this project and their versions </a:t>
            </a:r>
          </a:p>
          <a:p>
            <a:pPr marL="342900" indent="-342900">
              <a:buFont typeface="Arial" panose="020B0604020202020204" pitchFamily="34" charset="0"/>
              <a:buChar char="•"/>
            </a:pPr>
            <a:r>
              <a:rPr lang="en-US" sz="2400" b="1" dirty="0" smtClean="0">
                <a:latin typeface="Angsana New" panose="02020603050405020304" pitchFamily="18" charset="-34"/>
                <a:cs typeface="Angsana New" panose="02020603050405020304" pitchFamily="18" charset="-34"/>
                <a:sym typeface="Arial"/>
              </a:rPr>
              <a:t>.</a:t>
            </a:r>
            <a:r>
              <a:rPr lang="en-US" sz="2400" b="1" dirty="0" err="1">
                <a:latin typeface="Angsana New" panose="02020603050405020304" pitchFamily="18" charset="-34"/>
                <a:cs typeface="Angsana New" panose="02020603050405020304" pitchFamily="18" charset="-34"/>
                <a:sym typeface="Arial"/>
              </a:rPr>
              <a:t>pkl</a:t>
            </a:r>
            <a:r>
              <a:rPr lang="en-US" sz="2400" b="1" dirty="0">
                <a:latin typeface="Angsana New" panose="02020603050405020304" pitchFamily="18" charset="-34"/>
                <a:cs typeface="Angsana New" panose="02020603050405020304" pitchFamily="18" charset="-34"/>
                <a:sym typeface="Arial"/>
              </a:rPr>
              <a:t> file of our model is generated after this command using pickle </a:t>
            </a:r>
            <a:r>
              <a:rPr lang="en-US" sz="2400" b="1" dirty="0" smtClean="0">
                <a:latin typeface="Angsana New" panose="02020603050405020304" pitchFamily="18" charset="-34"/>
                <a:cs typeface="Angsana New" panose="02020603050405020304" pitchFamily="18" charset="-34"/>
                <a:sym typeface="Arial"/>
              </a:rPr>
              <a:t>library</a:t>
            </a:r>
          </a:p>
          <a:p>
            <a:pPr marL="342900" indent="-342900"/>
            <a:r>
              <a:rPr lang="en-US" sz="2400" b="1" dirty="0" smtClean="0">
                <a:latin typeface="Angsana New" panose="02020603050405020304" pitchFamily="18" charset="-34"/>
                <a:cs typeface="Angsana New" panose="02020603050405020304" pitchFamily="18" charset="-34"/>
                <a:sym typeface="Arial"/>
              </a:rPr>
              <a:t>       with open ('</a:t>
            </a:r>
            <a:r>
              <a:rPr lang="en-US" sz="2400" b="1" dirty="0" err="1" smtClean="0">
                <a:latin typeface="Angsana New" panose="02020603050405020304" pitchFamily="18" charset="-34"/>
                <a:cs typeface="Angsana New" panose="02020603050405020304" pitchFamily="18" charset="-34"/>
                <a:sym typeface="Arial"/>
              </a:rPr>
              <a:t>gbr.pickle','wb</a:t>
            </a:r>
            <a:r>
              <a:rPr lang="en-US" sz="2400" b="1" dirty="0" smtClean="0">
                <a:latin typeface="Angsana New" panose="02020603050405020304" pitchFamily="18" charset="-34"/>
                <a:cs typeface="Angsana New" panose="02020603050405020304" pitchFamily="18" charset="-34"/>
                <a:sym typeface="Arial"/>
              </a:rPr>
              <a:t>')</a:t>
            </a:r>
          </a:p>
          <a:p>
            <a:pPr marL="342900" indent="-342900"/>
            <a:r>
              <a:rPr lang="en-US" sz="2400" b="1" dirty="0" smtClean="0">
                <a:latin typeface="Angsana New" panose="02020603050405020304" pitchFamily="18" charset="-34"/>
                <a:cs typeface="Angsana New" panose="02020603050405020304" pitchFamily="18" charset="-34"/>
                <a:sym typeface="Arial"/>
              </a:rPr>
              <a:t>           </a:t>
            </a:r>
            <a:r>
              <a:rPr lang="en-US" sz="2400" b="1" dirty="0" err="1" smtClean="0">
                <a:latin typeface="Angsana New" panose="02020603050405020304" pitchFamily="18" charset="-34"/>
                <a:cs typeface="Angsana New" panose="02020603050405020304" pitchFamily="18" charset="-34"/>
                <a:sym typeface="Arial"/>
              </a:rPr>
              <a:t>pickle.dump</a:t>
            </a:r>
            <a:r>
              <a:rPr lang="en-US" sz="2400" b="1" dirty="0" smtClean="0">
                <a:latin typeface="Angsana New" panose="02020603050405020304" pitchFamily="18" charset="-34"/>
                <a:cs typeface="Angsana New" panose="02020603050405020304" pitchFamily="18" charset="-34"/>
                <a:sym typeface="Arial"/>
              </a:rPr>
              <a:t>(</a:t>
            </a:r>
            <a:r>
              <a:rPr lang="en-US" sz="2400" b="1" dirty="0" err="1" smtClean="0">
                <a:latin typeface="Angsana New" panose="02020603050405020304" pitchFamily="18" charset="-34"/>
                <a:cs typeface="Angsana New" panose="02020603050405020304" pitchFamily="18" charset="-34"/>
                <a:sym typeface="Arial"/>
              </a:rPr>
              <a:t>gbr,f</a:t>
            </a:r>
            <a:r>
              <a:rPr lang="en-US" sz="2400" b="1" dirty="0" smtClean="0">
                <a:latin typeface="Angsana New" panose="02020603050405020304" pitchFamily="18" charset="-34"/>
                <a:cs typeface="Angsana New" panose="02020603050405020304" pitchFamily="18" charset="-34"/>
                <a:sym typeface="Arial"/>
              </a:rPr>
              <a:t>)</a:t>
            </a: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r>
              <a:rPr lang="en-US" sz="2400" b="1" dirty="0" smtClean="0">
                <a:latin typeface="Angsana New" panose="02020603050405020304" pitchFamily="18" charset="-34"/>
                <a:cs typeface="Angsana New" panose="02020603050405020304" pitchFamily="18" charset="-34"/>
                <a:sym typeface="Arial"/>
              </a:rPr>
              <a:t>App.py consists </a:t>
            </a:r>
            <a:r>
              <a:rPr lang="en-US" sz="2400" b="1" dirty="0">
                <a:latin typeface="Angsana New" panose="02020603050405020304" pitchFamily="18" charset="-34"/>
                <a:cs typeface="Angsana New" panose="02020603050405020304" pitchFamily="18" charset="-34"/>
                <a:sym typeface="Arial"/>
              </a:rPr>
              <a:t>of flask creation and names, features in our model for the </a:t>
            </a:r>
            <a:r>
              <a:rPr lang="en-US" sz="2400" b="1" dirty="0" smtClean="0">
                <a:latin typeface="Angsana New" panose="02020603050405020304" pitchFamily="18" charset="-34"/>
                <a:cs typeface="Angsana New" panose="02020603050405020304" pitchFamily="18" charset="-34"/>
                <a:sym typeface="Arial"/>
              </a:rPr>
              <a:t>prediction.</a:t>
            </a: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r>
              <a:rPr lang="en-US" sz="2400" b="1" dirty="0" smtClean="0">
                <a:latin typeface="Angsana New" panose="02020603050405020304" pitchFamily="18" charset="-34"/>
                <a:cs typeface="Angsana New" panose="02020603050405020304" pitchFamily="18" charset="-34"/>
                <a:sym typeface="Arial"/>
              </a:rPr>
              <a:t> html and </a:t>
            </a:r>
            <a:r>
              <a:rPr lang="en-US" sz="2400" b="1" dirty="0" err="1" smtClean="0">
                <a:latin typeface="Angsana New" panose="02020603050405020304" pitchFamily="18" charset="-34"/>
                <a:cs typeface="Angsana New" panose="02020603050405020304" pitchFamily="18" charset="-34"/>
                <a:sym typeface="Arial"/>
              </a:rPr>
              <a:t>css</a:t>
            </a:r>
            <a:r>
              <a:rPr lang="en-US" sz="2400" b="1" dirty="0" smtClean="0">
                <a:latin typeface="Angsana New" panose="02020603050405020304" pitchFamily="18" charset="-34"/>
                <a:cs typeface="Angsana New" panose="02020603050405020304" pitchFamily="18" charset="-34"/>
                <a:sym typeface="Arial"/>
              </a:rPr>
              <a:t> codes </a:t>
            </a:r>
            <a:r>
              <a:rPr lang="en-US" sz="2400" b="1" dirty="0">
                <a:latin typeface="Angsana New" panose="02020603050405020304" pitchFamily="18" charset="-34"/>
                <a:cs typeface="Angsana New" panose="02020603050405020304" pitchFamily="18" charset="-34"/>
                <a:sym typeface="Arial"/>
              </a:rPr>
              <a:t>mainly for </a:t>
            </a:r>
            <a:r>
              <a:rPr lang="en-US" sz="2400" b="1" dirty="0" smtClean="0">
                <a:latin typeface="Angsana New" panose="02020603050405020304" pitchFamily="18" charset="-34"/>
                <a:cs typeface="Angsana New" panose="02020603050405020304" pitchFamily="18" charset="-34"/>
                <a:sym typeface="Arial"/>
              </a:rPr>
              <a:t>web </a:t>
            </a:r>
            <a:r>
              <a:rPr lang="en-US" sz="2400" b="1" dirty="0" err="1" smtClean="0">
                <a:latin typeface="Angsana New" panose="02020603050405020304" pitchFamily="18" charset="-34"/>
                <a:cs typeface="Angsana New" panose="02020603050405020304" pitchFamily="18" charset="-34"/>
                <a:sym typeface="Arial"/>
              </a:rPr>
              <a:t>applocation</a:t>
            </a:r>
            <a:r>
              <a:rPr lang="en-US" sz="2400" b="1" dirty="0" smtClean="0">
                <a:latin typeface="Angsana New" panose="02020603050405020304" pitchFamily="18" charset="-34"/>
                <a:cs typeface="Angsana New" panose="02020603050405020304" pitchFamily="18" charset="-34"/>
                <a:sym typeface="Arial"/>
              </a:rPr>
              <a:t> .</a:t>
            </a:r>
          </a:p>
          <a:p>
            <a:pPr marL="342900" indent="-342900">
              <a:buFont typeface="Arial" panose="020B0604020202020204" pitchFamily="34" charset="0"/>
              <a:buChar char="•"/>
            </a:pPr>
            <a:r>
              <a:rPr lang="en-US" sz="2400" b="1" dirty="0" smtClean="0">
                <a:latin typeface="Angsana New" panose="02020603050405020304" pitchFamily="18" charset="-34"/>
                <a:cs typeface="Angsana New" panose="02020603050405020304" pitchFamily="18" charset="-34"/>
                <a:sym typeface="Arial"/>
              </a:rPr>
              <a:t>HEROKU apps include a </a:t>
            </a:r>
            <a:r>
              <a:rPr lang="en-US" sz="2400" b="1" dirty="0" err="1" smtClean="0">
                <a:latin typeface="Angsana New" panose="02020603050405020304" pitchFamily="18" charset="-34"/>
                <a:cs typeface="Angsana New" panose="02020603050405020304" pitchFamily="18" charset="-34"/>
                <a:sym typeface="Arial"/>
              </a:rPr>
              <a:t>Procfile</a:t>
            </a:r>
            <a:r>
              <a:rPr lang="en-US" sz="2400" b="1" dirty="0" smtClean="0">
                <a:latin typeface="Angsana New" panose="02020603050405020304" pitchFamily="18" charset="-34"/>
                <a:cs typeface="Angsana New" panose="02020603050405020304" pitchFamily="18" charset="-34"/>
                <a:sym typeface="Arial"/>
              </a:rPr>
              <a:t> that specifies the command that are executed by the app on startup.</a:t>
            </a: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endParaRPr lang="en-US" sz="2400" b="1" dirty="0">
              <a:latin typeface="Angsana New" panose="02020603050405020304" pitchFamily="18" charset="-34"/>
              <a:cs typeface="Angsana New" panose="02020603050405020304" pitchFamily="18" charset="-34"/>
              <a:sym typeface="Arial"/>
            </a:endParaRPr>
          </a:p>
          <a:p>
            <a:pPr marL="342900" indent="-342900">
              <a:buFont typeface="Arial" panose="020B0604020202020204" pitchFamily="34" charset="0"/>
              <a:buChar char="•"/>
            </a:pPr>
            <a:endParaRPr lang="en-US" sz="2400" b="1" dirty="0">
              <a:latin typeface="Angsana New" panose="02020603050405020304" pitchFamily="18" charset="-34"/>
              <a:cs typeface="Angsana New" panose="02020603050405020304" pitchFamily="18" charset="-34"/>
              <a:sym typeface="Arial"/>
            </a:endParaRPr>
          </a:p>
          <a:p>
            <a:endParaRPr lang="en-US" sz="2400" dirty="0">
              <a:latin typeface="Angsana New" panose="02020603050405020304" pitchFamily="18" charset="-34"/>
              <a:cs typeface="Angsana New" panose="02020603050405020304" pitchFamily="18" charset="-34"/>
            </a:endParaRPr>
          </a:p>
        </p:txBody>
      </p:sp>
      <p:pic>
        <p:nvPicPr>
          <p:cNvPr id="3" name="Google Shape;395;p8">
            <a:extLst>
              <a:ext uri="{FF2B5EF4-FFF2-40B4-BE49-F238E27FC236}">
                <a16:creationId xmlns="" xmlns:a16="http://schemas.microsoft.com/office/drawing/2014/main" id="{C84BF301-F51B-4BBB-8CC1-DF783FFA3BB6}"/>
              </a:ext>
            </a:extLst>
          </p:cNvPr>
          <p:cNvPicPr preferRelativeResize="0"/>
          <p:nvPr/>
        </p:nvPicPr>
        <p:blipFill rotWithShape="1">
          <a:blip r:embed="rId2" cstate="print">
            <a:alphaModFix/>
          </a:blip>
          <a:srcRect/>
          <a:stretch/>
        </p:blipFill>
        <p:spPr>
          <a:xfrm>
            <a:off x="10362339" y="100246"/>
            <a:ext cx="1582735" cy="411359"/>
          </a:xfrm>
          <a:prstGeom prst="rect">
            <a:avLst/>
          </a:prstGeom>
          <a:noFill/>
          <a:ln>
            <a:noFill/>
          </a:ln>
        </p:spPr>
      </p:pic>
    </p:spTree>
    <p:extLst>
      <p:ext uri="{BB962C8B-B14F-4D97-AF65-F5344CB8AC3E}">
        <p14:creationId xmlns="" xmlns:p14="http://schemas.microsoft.com/office/powerpoint/2010/main" val="330145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E65EF9A-6694-C542-ACA9-E9EC6979D5B1}"/>
              </a:ext>
            </a:extLst>
          </p:cNvPr>
          <p:cNvSpPr txBox="1"/>
          <p:nvPr/>
        </p:nvSpPr>
        <p:spPr>
          <a:xfrm>
            <a:off x="851487" y="820208"/>
            <a:ext cx="3507129" cy="523220"/>
          </a:xfrm>
          <a:prstGeom prst="rect">
            <a:avLst/>
          </a:prstGeom>
          <a:noFill/>
        </p:spPr>
        <p:txBody>
          <a:bodyPr wrap="square" rtlCol="0">
            <a:spAutoFit/>
          </a:bodyPr>
          <a:lstStyle/>
          <a:p>
            <a:r>
              <a:rPr lang="en-US" sz="2800" b="1" dirty="0" smtClean="0">
                <a:solidFill>
                  <a:srgbClr val="002776"/>
                </a:solidFill>
                <a:latin typeface="Arial"/>
                <a:ea typeface="+mj-ea"/>
                <a:cs typeface="+mj-cs"/>
              </a:rPr>
              <a:t>Business </a:t>
            </a:r>
            <a:r>
              <a:rPr lang="en-US" sz="2800" b="1" dirty="0">
                <a:solidFill>
                  <a:srgbClr val="002776"/>
                </a:solidFill>
                <a:latin typeface="Arial"/>
                <a:ea typeface="+mj-ea"/>
                <a:cs typeface="+mj-cs"/>
              </a:rPr>
              <a:t>Problem:</a:t>
            </a:r>
          </a:p>
        </p:txBody>
      </p:sp>
      <p:pic>
        <p:nvPicPr>
          <p:cNvPr id="8" name="Picture 7">
            <a:extLst>
              <a:ext uri="{FF2B5EF4-FFF2-40B4-BE49-F238E27FC236}">
                <a16:creationId xmlns="" xmlns:a16="http://schemas.microsoft.com/office/drawing/2014/main" id="{9C8F440A-F902-FD48-BC3B-7BE2856EAB24}"/>
              </a:ext>
            </a:extLst>
          </p:cNvPr>
          <p:cNvPicPr>
            <a:picLocks noChangeAspect="1"/>
          </p:cNvPicPr>
          <p:nvPr/>
        </p:nvPicPr>
        <p:blipFill>
          <a:blip r:embed="rId2" cstate="print"/>
          <a:stretch>
            <a:fillRect/>
          </a:stretch>
        </p:blipFill>
        <p:spPr>
          <a:xfrm>
            <a:off x="9295755" y="100246"/>
            <a:ext cx="1187051" cy="411359"/>
          </a:xfrm>
          <a:prstGeom prst="rect">
            <a:avLst/>
          </a:prstGeom>
        </p:spPr>
      </p:pic>
      <p:sp>
        <p:nvSpPr>
          <p:cNvPr id="9" name="TextBox 8">
            <a:extLst>
              <a:ext uri="{FF2B5EF4-FFF2-40B4-BE49-F238E27FC236}">
                <a16:creationId xmlns="" xmlns:a16="http://schemas.microsoft.com/office/drawing/2014/main" id="{3750582A-C334-47E1-AB79-F96F0B2216A2}"/>
              </a:ext>
            </a:extLst>
          </p:cNvPr>
          <p:cNvSpPr txBox="1"/>
          <p:nvPr/>
        </p:nvSpPr>
        <p:spPr>
          <a:xfrm>
            <a:off x="851486" y="1343427"/>
            <a:ext cx="10790053" cy="1631216"/>
          </a:xfrm>
          <a:prstGeom prst="rect">
            <a:avLst/>
          </a:prstGeom>
          <a:noFill/>
        </p:spPr>
        <p:txBody>
          <a:bodyPr wrap="square" rtlCol="0">
            <a:spAutoFit/>
          </a:bodyPr>
          <a:lstStyle/>
          <a:p>
            <a:pPr algn="just"/>
            <a:r>
              <a:rPr lang="en-IN" sz="2000" dirty="0"/>
              <a:t>Poor inventory management leads to a loss in sales which in turn paints an inaccurate picture of lower demand for certain items, making future order predictions based on that past data inherently inaccurate. Instead, smart retailers use real-time data to move inventory where it’s needed before it’s too late. Additionally, they use predictive analytics to decide what to stock and where based on data about regional differences in preferences, weather, </a:t>
            </a:r>
            <a:r>
              <a:rPr lang="en-IN" sz="2000" dirty="0" err="1"/>
              <a:t>etc</a:t>
            </a:r>
            <a:endParaRPr lang="en-IN" sz="2000" dirty="0"/>
          </a:p>
        </p:txBody>
      </p:sp>
    </p:spTree>
    <p:extLst>
      <p:ext uri="{BB962C8B-B14F-4D97-AF65-F5344CB8AC3E}">
        <p14:creationId xmlns="" xmlns:p14="http://schemas.microsoft.com/office/powerpoint/2010/main" val="2801053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xmlns="" id="{CDDE5CDF-1512-4CDA-B956-23D223F8DE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7"/>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 name="Picture 29">
            <a:extLst>
              <a:ext uri="{FF2B5EF4-FFF2-40B4-BE49-F238E27FC236}">
                <a16:creationId xmlns:a16="http://schemas.microsoft.com/office/drawing/2014/main" xmlns="" id="{B029D7D8-5A6B-4C76-94C8-15798C6C5AD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t="1538" b="-1538"/>
          <a:stretch/>
        </p:blipFill>
        <p:spPr bwMode="black">
          <a:xfrm>
            <a:off x="0" y="6126480"/>
            <a:ext cx="12192000" cy="742950"/>
          </a:xfrm>
          <a:prstGeom prst="rect">
            <a:avLst/>
          </a:prstGeom>
        </p:spPr>
      </p:pic>
      <p:cxnSp>
        <p:nvCxnSpPr>
          <p:cNvPr id="42" name="Straight Connector 31">
            <a:extLst>
              <a:ext uri="{FF2B5EF4-FFF2-40B4-BE49-F238E27FC236}">
                <a16:creationId xmlns:a16="http://schemas.microsoft.com/office/drawing/2014/main" xmlns="" id="{A5C9319C-E20D-4884-952F-60B6A58C3E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43" name="Rectangle 33">
            <a:extLst>
              <a:ext uri="{FF2B5EF4-FFF2-40B4-BE49-F238E27FC236}">
                <a16:creationId xmlns:a16="http://schemas.microsoft.com/office/drawing/2014/main" xmlns="" id="{62C9703D-C8F9-44AD-A7C0-C2F3871F8C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xmlns="" id="{F4086264-1CBC-4169-9810-4C5927F047C9}"/>
              </a:ext>
            </a:extLst>
          </p:cNvPr>
          <p:cNvSpPr/>
          <p:nvPr/>
        </p:nvSpPr>
        <p:spPr>
          <a:xfrm>
            <a:off x="310147" y="294087"/>
            <a:ext cx="9712960" cy="400110"/>
          </a:xfrm>
          <a:prstGeom prst="rect">
            <a:avLst/>
          </a:prstGeom>
        </p:spPr>
        <p:txBody>
          <a:bodyPr wrap="square">
            <a:spAutoFit/>
          </a:bodyPr>
          <a:lstStyle/>
          <a:p>
            <a:pPr>
              <a:spcAft>
                <a:spcPts val="600"/>
              </a:spcAft>
            </a:pPr>
            <a:r>
              <a:rPr lang="en-US" sz="2000" dirty="0" smtClean="0">
                <a:hlinkClick r:id="rId3"/>
              </a:rPr>
              <a:t>https</a:t>
            </a:r>
            <a:r>
              <a:rPr lang="en-US" sz="2000" dirty="0" smtClean="0">
                <a:hlinkClick r:id="rId3"/>
              </a:rPr>
              <a:t>://</a:t>
            </a:r>
            <a:r>
              <a:rPr lang="en-US" sz="2000" dirty="0" smtClean="0">
                <a:hlinkClick r:id="rId3"/>
              </a:rPr>
              <a:t>inventary-management-project.herokuapp.com/predict</a:t>
            </a:r>
            <a:endParaRPr lang="en-US" sz="2000" dirty="0">
              <a:solidFill>
                <a:srgbClr val="7030A0"/>
              </a:solidFill>
              <a:latin typeface="Bahnschrift SemiBold Condensed" panose="020B0502040204020203" pitchFamily="34" charset="0"/>
            </a:endParaRPr>
          </a:p>
        </p:txBody>
      </p:sp>
      <p:pic>
        <p:nvPicPr>
          <p:cNvPr id="3" name="Google Shape;395;p8">
            <a:extLst>
              <a:ext uri="{FF2B5EF4-FFF2-40B4-BE49-F238E27FC236}">
                <a16:creationId xmlns:a16="http://schemas.microsoft.com/office/drawing/2014/main" xmlns="" id="{615BA892-68C2-4D2A-A9A2-2D09A0CC46E1}"/>
              </a:ext>
            </a:extLst>
          </p:cNvPr>
          <p:cNvPicPr preferRelativeResize="0"/>
          <p:nvPr/>
        </p:nvPicPr>
        <p:blipFill rotWithShape="1">
          <a:blip r:embed="rId4" cstate="print">
            <a:alphaModFix/>
          </a:blip>
          <a:srcRect/>
          <a:stretch/>
        </p:blipFill>
        <p:spPr>
          <a:xfrm>
            <a:off x="10213326" y="232325"/>
            <a:ext cx="1582735" cy="411359"/>
          </a:xfrm>
          <a:prstGeom prst="rect">
            <a:avLst/>
          </a:prstGeom>
          <a:noFill/>
          <a:ln>
            <a:noFill/>
          </a:ln>
        </p:spPr>
      </p:pic>
      <p:pic>
        <p:nvPicPr>
          <p:cNvPr id="10" name="Picture 9" descr="Capture12.PNG"/>
          <p:cNvPicPr>
            <a:picLocks noChangeAspect="1"/>
          </p:cNvPicPr>
          <p:nvPr/>
        </p:nvPicPr>
        <p:blipFill>
          <a:blip r:embed="rId5"/>
          <a:stretch>
            <a:fillRect/>
          </a:stretch>
        </p:blipFill>
        <p:spPr>
          <a:xfrm>
            <a:off x="0" y="1056465"/>
            <a:ext cx="12192000" cy="5801535"/>
          </a:xfrm>
          <a:prstGeom prst="rect">
            <a:avLst/>
          </a:prstGeom>
        </p:spPr>
      </p:pic>
    </p:spTree>
    <p:extLst>
      <p:ext uri="{BB962C8B-B14F-4D97-AF65-F5344CB8AC3E}">
        <p14:creationId xmlns:p14="http://schemas.microsoft.com/office/powerpoint/2010/main" xmlns="" val="1411258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1848" y="1405718"/>
            <a:ext cx="10515600" cy="3447411"/>
          </a:xfrm>
        </p:spPr>
        <p:txBody>
          <a:bodyPr>
            <a:normAutofit/>
          </a:bodyPr>
          <a:lstStyle/>
          <a:p>
            <a:pPr marL="0" indent="0" algn="ctr">
              <a:buNone/>
            </a:pPr>
            <a:endParaRPr lang="en-IN" sz="8800" dirty="0" smtClean="0"/>
          </a:p>
          <a:p>
            <a:pPr marL="0" indent="0" algn="ctr">
              <a:buNone/>
            </a:pPr>
            <a:r>
              <a:rPr lang="en-IN" sz="8800" dirty="0" smtClean="0"/>
              <a:t>THANK YOU</a:t>
            </a:r>
            <a:endParaRPr lang="en-IN" sz="8800" dirty="0"/>
          </a:p>
        </p:txBody>
      </p:sp>
    </p:spTree>
    <p:extLst>
      <p:ext uri="{BB962C8B-B14F-4D97-AF65-F5344CB8AC3E}">
        <p14:creationId xmlns="" xmlns:p14="http://schemas.microsoft.com/office/powerpoint/2010/main" val="1484116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
          <p:cNvPicPr preferRelativeResize="0"/>
          <p:nvPr/>
        </p:nvPicPr>
        <p:blipFill rotWithShape="1">
          <a:blip r:embed="rId3" cstate="print">
            <a:alphaModFix/>
          </a:blip>
          <a:srcRect/>
          <a:stretch/>
        </p:blipFill>
        <p:spPr>
          <a:xfrm>
            <a:off x="10362339" y="100246"/>
            <a:ext cx="1582735" cy="411359"/>
          </a:xfrm>
          <a:prstGeom prst="rect">
            <a:avLst/>
          </a:prstGeom>
          <a:noFill/>
          <a:ln>
            <a:noFill/>
          </a:ln>
        </p:spPr>
      </p:pic>
      <p:sp>
        <p:nvSpPr>
          <p:cNvPr id="356" name="Google Shape;356;p3"/>
          <p:cNvSpPr txBox="1"/>
          <p:nvPr/>
        </p:nvSpPr>
        <p:spPr>
          <a:xfrm>
            <a:off x="2322184" y="880673"/>
            <a:ext cx="913388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tx1"/>
                </a:solidFill>
                <a:latin typeface="Comic Sans MS" panose="030F0702030302020204" pitchFamily="66" charset="0"/>
                <a:sym typeface="Arial"/>
              </a:rPr>
              <a:t>Project Architecture / Project Flow</a:t>
            </a:r>
            <a:endParaRPr dirty="0">
              <a:solidFill>
                <a:schemeClr val="tx1"/>
              </a:solidFill>
              <a:latin typeface="Comic Sans MS" panose="030F0702030302020204" pitchFamily="66" charset="0"/>
            </a:endParaRPr>
          </a:p>
        </p:txBody>
      </p:sp>
      <p:sp>
        <p:nvSpPr>
          <p:cNvPr id="22" name="Rectangle: Rounded Corners 21">
            <a:extLst>
              <a:ext uri="{FF2B5EF4-FFF2-40B4-BE49-F238E27FC236}">
                <a16:creationId xmlns="" xmlns:a16="http://schemas.microsoft.com/office/drawing/2014/main" id="{E08F10C5-3601-4D54-BD38-8AF1F613E27E}"/>
              </a:ext>
            </a:extLst>
          </p:cNvPr>
          <p:cNvSpPr/>
          <p:nvPr/>
        </p:nvSpPr>
        <p:spPr>
          <a:xfrm>
            <a:off x="4754880" y="1928997"/>
            <a:ext cx="3183467" cy="46374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problem understanding</a:t>
            </a:r>
          </a:p>
        </p:txBody>
      </p:sp>
      <p:sp>
        <p:nvSpPr>
          <p:cNvPr id="23" name="Arrow: Down 22">
            <a:extLst>
              <a:ext uri="{FF2B5EF4-FFF2-40B4-BE49-F238E27FC236}">
                <a16:creationId xmlns="" xmlns:a16="http://schemas.microsoft.com/office/drawing/2014/main" id="{787F7ACA-8008-4B53-B2D9-50EFD719BF7A}"/>
              </a:ext>
            </a:extLst>
          </p:cNvPr>
          <p:cNvSpPr/>
          <p:nvPr/>
        </p:nvSpPr>
        <p:spPr>
          <a:xfrm>
            <a:off x="6096000" y="2392741"/>
            <a:ext cx="338667" cy="279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 xmlns:a16="http://schemas.microsoft.com/office/drawing/2014/main" id="{87B02428-C785-436A-8163-FE0E4168C205}"/>
              </a:ext>
            </a:extLst>
          </p:cNvPr>
          <p:cNvSpPr/>
          <p:nvPr/>
        </p:nvSpPr>
        <p:spPr>
          <a:xfrm>
            <a:off x="4334933" y="2702955"/>
            <a:ext cx="4118187" cy="3634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Understanding the data</a:t>
            </a:r>
          </a:p>
        </p:txBody>
      </p:sp>
      <p:sp>
        <p:nvSpPr>
          <p:cNvPr id="29" name="Arrow: Down 28">
            <a:extLst>
              <a:ext uri="{FF2B5EF4-FFF2-40B4-BE49-F238E27FC236}">
                <a16:creationId xmlns="" xmlns:a16="http://schemas.microsoft.com/office/drawing/2014/main" id="{A6DA89FB-1A1D-4BE9-BB27-BB0D33D679D7}"/>
              </a:ext>
            </a:extLst>
          </p:cNvPr>
          <p:cNvSpPr/>
          <p:nvPr/>
        </p:nvSpPr>
        <p:spPr>
          <a:xfrm>
            <a:off x="6096000" y="3081063"/>
            <a:ext cx="338667" cy="252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 xmlns:a16="http://schemas.microsoft.com/office/drawing/2014/main" id="{22866322-4936-4CB7-870E-49514DDE6905}"/>
              </a:ext>
            </a:extLst>
          </p:cNvPr>
          <p:cNvSpPr/>
          <p:nvPr/>
        </p:nvSpPr>
        <p:spPr>
          <a:xfrm>
            <a:off x="4023360" y="3385799"/>
            <a:ext cx="4632960" cy="3617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 </a:t>
            </a:r>
          </a:p>
        </p:txBody>
      </p:sp>
      <p:sp>
        <p:nvSpPr>
          <p:cNvPr id="31" name="Arrow: Down 30">
            <a:extLst>
              <a:ext uri="{FF2B5EF4-FFF2-40B4-BE49-F238E27FC236}">
                <a16:creationId xmlns="" xmlns:a16="http://schemas.microsoft.com/office/drawing/2014/main" id="{FE55FBA3-A280-4081-9892-61FD3B35301D}"/>
              </a:ext>
            </a:extLst>
          </p:cNvPr>
          <p:cNvSpPr/>
          <p:nvPr/>
        </p:nvSpPr>
        <p:spPr>
          <a:xfrm>
            <a:off x="6068907" y="3807499"/>
            <a:ext cx="352213" cy="292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 xmlns:a16="http://schemas.microsoft.com/office/drawing/2014/main" id="{8D70FF34-409E-4639-BCAD-037658FC5585}"/>
              </a:ext>
            </a:extLst>
          </p:cNvPr>
          <p:cNvSpPr/>
          <p:nvPr/>
        </p:nvSpPr>
        <p:spPr>
          <a:xfrm>
            <a:off x="3765973" y="4096042"/>
            <a:ext cx="5134187" cy="3617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engineering</a:t>
            </a:r>
            <a:endParaRPr lang="en-US" dirty="0"/>
          </a:p>
        </p:txBody>
      </p:sp>
      <p:sp>
        <p:nvSpPr>
          <p:cNvPr id="33" name="Arrow: Down 32">
            <a:extLst>
              <a:ext uri="{FF2B5EF4-FFF2-40B4-BE49-F238E27FC236}">
                <a16:creationId xmlns="" xmlns:a16="http://schemas.microsoft.com/office/drawing/2014/main" id="{DDD61B92-09C3-4D09-9F9D-8DA9A7C6FE14}"/>
              </a:ext>
            </a:extLst>
          </p:cNvPr>
          <p:cNvSpPr/>
          <p:nvPr/>
        </p:nvSpPr>
        <p:spPr>
          <a:xfrm>
            <a:off x="6068907" y="4474427"/>
            <a:ext cx="365760" cy="3027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 xmlns:a16="http://schemas.microsoft.com/office/drawing/2014/main" id="{AE3A2356-5631-410B-915C-19709271BEF6}"/>
              </a:ext>
            </a:extLst>
          </p:cNvPr>
          <p:cNvSpPr/>
          <p:nvPr/>
        </p:nvSpPr>
        <p:spPr>
          <a:xfrm>
            <a:off x="3481493" y="4777163"/>
            <a:ext cx="5743787" cy="37143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Building and Evaluation</a:t>
            </a:r>
            <a:endParaRPr lang="en-US" dirty="0"/>
          </a:p>
        </p:txBody>
      </p:sp>
      <p:sp>
        <p:nvSpPr>
          <p:cNvPr id="35" name="Arrow: Down 34">
            <a:extLst>
              <a:ext uri="{FF2B5EF4-FFF2-40B4-BE49-F238E27FC236}">
                <a16:creationId xmlns="" xmlns:a16="http://schemas.microsoft.com/office/drawing/2014/main" id="{BBA9C9A9-CBF4-4E87-943C-57895FBB1C48}"/>
              </a:ext>
            </a:extLst>
          </p:cNvPr>
          <p:cNvSpPr/>
          <p:nvPr/>
        </p:nvSpPr>
        <p:spPr>
          <a:xfrm>
            <a:off x="6116320" y="5118776"/>
            <a:ext cx="365760" cy="3027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 xmlns:a16="http://schemas.microsoft.com/office/drawing/2014/main" id="{66110FFA-FAC6-4C60-9DAF-86768622C51A}"/>
              </a:ext>
            </a:extLst>
          </p:cNvPr>
          <p:cNvSpPr/>
          <p:nvPr/>
        </p:nvSpPr>
        <p:spPr>
          <a:xfrm>
            <a:off x="3129280" y="5421512"/>
            <a:ext cx="6515947" cy="37143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918D9A0-C53A-EC46-9929-0950A993BDCD}"/>
              </a:ext>
            </a:extLst>
          </p:cNvPr>
          <p:cNvSpPr txBox="1"/>
          <p:nvPr/>
        </p:nvSpPr>
        <p:spPr>
          <a:xfrm>
            <a:off x="2647419" y="2638081"/>
            <a:ext cx="6435525" cy="954107"/>
          </a:xfrm>
          <a:prstGeom prst="rect">
            <a:avLst/>
          </a:prstGeom>
          <a:noFill/>
        </p:spPr>
        <p:txBody>
          <a:bodyPr wrap="square" rtlCol="0">
            <a:spAutoFit/>
          </a:bodyPr>
          <a:lstStyle/>
          <a:p>
            <a:r>
              <a:rPr lang="en-US" sz="2800" b="1" dirty="0">
                <a:solidFill>
                  <a:srgbClr val="800080"/>
                </a:solidFill>
                <a:latin typeface="Arial"/>
                <a:ea typeface="+mj-ea"/>
                <a:cs typeface="+mj-cs"/>
              </a:rPr>
              <a:t>Exploratory Data Analysis (EDA) and </a:t>
            </a:r>
          </a:p>
          <a:p>
            <a:r>
              <a:rPr lang="en-US" sz="2800" b="1" dirty="0">
                <a:solidFill>
                  <a:srgbClr val="800080"/>
                </a:solidFill>
                <a:latin typeface="Arial"/>
                <a:ea typeface="+mj-ea"/>
                <a:cs typeface="+mj-cs"/>
              </a:rPr>
              <a:t>Feature Engineering</a:t>
            </a:r>
          </a:p>
        </p:txBody>
      </p:sp>
      <p:pic>
        <p:nvPicPr>
          <p:cNvPr id="3" name="Picture 2">
            <a:extLst>
              <a:ext uri="{FF2B5EF4-FFF2-40B4-BE49-F238E27FC236}">
                <a16:creationId xmlns="" xmlns:a16="http://schemas.microsoft.com/office/drawing/2014/main" id="{96B4EF57-503B-0E40-B0BF-841A727AEB32}"/>
              </a:ext>
            </a:extLst>
          </p:cNvPr>
          <p:cNvPicPr>
            <a:picLocks noChangeAspect="1"/>
          </p:cNvPicPr>
          <p:nvPr/>
        </p:nvPicPr>
        <p:blipFill>
          <a:blip r:embed="rId2" cstate="print"/>
          <a:stretch>
            <a:fillRect/>
          </a:stretch>
        </p:blipFill>
        <p:spPr>
          <a:xfrm>
            <a:off x="9295755" y="100246"/>
            <a:ext cx="1187051" cy="411359"/>
          </a:xfrm>
          <a:prstGeom prst="rect">
            <a:avLst/>
          </a:prstGeom>
        </p:spPr>
      </p:pic>
    </p:spTree>
    <p:extLst>
      <p:ext uri="{BB962C8B-B14F-4D97-AF65-F5344CB8AC3E}">
        <p14:creationId xmlns="" xmlns:p14="http://schemas.microsoft.com/office/powerpoint/2010/main" val="1499004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EC8741E-67B1-4E42-8C2A-2E79F75F909B}"/>
              </a:ext>
            </a:extLst>
          </p:cNvPr>
          <p:cNvSpPr txBox="1"/>
          <p:nvPr/>
        </p:nvSpPr>
        <p:spPr>
          <a:xfrm>
            <a:off x="1524000" y="0"/>
            <a:ext cx="3020992" cy="523220"/>
          </a:xfrm>
          <a:prstGeom prst="rect">
            <a:avLst/>
          </a:prstGeom>
          <a:noFill/>
        </p:spPr>
        <p:txBody>
          <a:bodyPr wrap="square" rtlCol="0">
            <a:spAutoFit/>
          </a:bodyPr>
          <a:lstStyle/>
          <a:p>
            <a:r>
              <a:rPr lang="en-US" sz="2800" b="1" dirty="0">
                <a:solidFill>
                  <a:srgbClr val="002776"/>
                </a:solidFill>
                <a:latin typeface="Arial"/>
                <a:ea typeface="+mj-ea"/>
                <a:cs typeface="+mj-cs"/>
              </a:rPr>
              <a:t>Data set details</a:t>
            </a:r>
          </a:p>
        </p:txBody>
      </p:sp>
      <p:pic>
        <p:nvPicPr>
          <p:cNvPr id="5" name="Picture 4">
            <a:extLst>
              <a:ext uri="{FF2B5EF4-FFF2-40B4-BE49-F238E27FC236}">
                <a16:creationId xmlns="" xmlns:a16="http://schemas.microsoft.com/office/drawing/2014/main" id="{0FC5D665-1B78-F74C-BC96-A8B0885E3FE3}"/>
              </a:ext>
            </a:extLst>
          </p:cNvPr>
          <p:cNvPicPr>
            <a:picLocks noChangeAspect="1"/>
          </p:cNvPicPr>
          <p:nvPr/>
        </p:nvPicPr>
        <p:blipFill>
          <a:blip r:embed="rId2" cstate="print"/>
          <a:stretch>
            <a:fillRect/>
          </a:stretch>
        </p:blipFill>
        <p:spPr>
          <a:xfrm>
            <a:off x="9295755" y="100246"/>
            <a:ext cx="1187051" cy="411359"/>
          </a:xfrm>
          <a:prstGeom prst="rect">
            <a:avLst/>
          </a:prstGeom>
        </p:spPr>
      </p:pic>
      <p:sp>
        <p:nvSpPr>
          <p:cNvPr id="7" name="TextBox 6">
            <a:extLst>
              <a:ext uri="{FF2B5EF4-FFF2-40B4-BE49-F238E27FC236}">
                <a16:creationId xmlns="" xmlns:a16="http://schemas.microsoft.com/office/drawing/2014/main" id="{54D94038-5F59-DB4A-A153-F88878F9437B}"/>
              </a:ext>
            </a:extLst>
          </p:cNvPr>
          <p:cNvSpPr txBox="1"/>
          <p:nvPr/>
        </p:nvSpPr>
        <p:spPr>
          <a:xfrm>
            <a:off x="1524000" y="523220"/>
            <a:ext cx="8176334" cy="5632311"/>
          </a:xfrm>
          <a:prstGeom prst="rect">
            <a:avLst/>
          </a:prstGeom>
          <a:noFill/>
        </p:spPr>
        <p:txBody>
          <a:bodyPr wrap="square" rtlCol="0">
            <a:spAutoFit/>
          </a:bodyPr>
          <a:lstStyle/>
          <a:p>
            <a:pPr marL="342900" indent="-342900">
              <a:buAutoNum type="arabicParenR"/>
            </a:pPr>
            <a:r>
              <a:rPr lang="en-US" b="1" dirty="0"/>
              <a:t>Total </a:t>
            </a:r>
            <a:r>
              <a:rPr lang="en-US" b="1" dirty="0" smtClean="0"/>
              <a:t>Records  		- </a:t>
            </a:r>
            <a:r>
              <a:rPr lang="en-US" b="1" dirty="0"/>
              <a:t>1017209, </a:t>
            </a:r>
            <a:r>
              <a:rPr lang="en-US" b="1" dirty="0" smtClean="0"/>
              <a:t>8</a:t>
            </a:r>
          </a:p>
          <a:p>
            <a:pPr marL="342900" indent="-342900">
              <a:buAutoNum type="arabicParenR"/>
            </a:pPr>
            <a:r>
              <a:rPr lang="en-US" b="1" dirty="0" smtClean="0"/>
              <a:t>Rows   </a:t>
            </a:r>
            <a:r>
              <a:rPr lang="en-US" b="1" dirty="0"/>
              <a:t>			- 1017209</a:t>
            </a:r>
          </a:p>
          <a:p>
            <a:pPr marL="342900" indent="-342900">
              <a:buAutoNum type="arabicParenR"/>
            </a:pPr>
            <a:r>
              <a:rPr lang="en-US" b="1" dirty="0" smtClean="0"/>
              <a:t>Columns</a:t>
            </a:r>
            <a:r>
              <a:rPr lang="en-US" b="1" dirty="0"/>
              <a:t>		</a:t>
            </a:r>
            <a:r>
              <a:rPr lang="en-US" b="1" dirty="0" smtClean="0"/>
              <a:t>	- </a:t>
            </a:r>
            <a:r>
              <a:rPr lang="en-US" b="1" dirty="0"/>
              <a:t>8</a:t>
            </a:r>
          </a:p>
          <a:p>
            <a:r>
              <a:rPr lang="en-US" b="1" dirty="0" smtClean="0"/>
              <a:t>4)  Data information</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b="1" dirty="0" smtClean="0"/>
          </a:p>
          <a:p>
            <a:endParaRPr lang="en-US" b="1" dirty="0" smtClean="0"/>
          </a:p>
          <a:p>
            <a:r>
              <a:rPr lang="en-US" b="1" dirty="0" smtClean="0"/>
              <a:t>5) Null values</a:t>
            </a: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endParaRPr lang="en-US" dirty="0"/>
          </a:p>
        </p:txBody>
      </p:sp>
      <p:pic>
        <p:nvPicPr>
          <p:cNvPr id="3" name="Picture 2"/>
          <p:cNvPicPr>
            <a:picLocks noChangeAspect="1"/>
          </p:cNvPicPr>
          <p:nvPr/>
        </p:nvPicPr>
        <p:blipFill rotWithShape="1">
          <a:blip r:embed="rId3"/>
          <a:srcRect l="16708" t="47800" r="54582" b="30210"/>
          <a:stretch/>
        </p:blipFill>
        <p:spPr>
          <a:xfrm>
            <a:off x="1669334" y="1736035"/>
            <a:ext cx="5092073" cy="2192760"/>
          </a:xfrm>
          <a:prstGeom prst="rect">
            <a:avLst/>
          </a:prstGeom>
        </p:spPr>
      </p:pic>
      <p:pic>
        <p:nvPicPr>
          <p:cNvPr id="6" name="Picture 5"/>
          <p:cNvPicPr>
            <a:picLocks noChangeAspect="1"/>
          </p:cNvPicPr>
          <p:nvPr/>
        </p:nvPicPr>
        <p:blipFill rotWithShape="1">
          <a:blip r:embed="rId4"/>
          <a:srcRect l="16412" t="40097" r="68642" b="32966"/>
          <a:stretch/>
        </p:blipFill>
        <p:spPr>
          <a:xfrm>
            <a:off x="1828799" y="4456899"/>
            <a:ext cx="2369713" cy="2401101"/>
          </a:xfrm>
          <a:prstGeom prst="rect">
            <a:avLst/>
          </a:prstGeom>
        </p:spPr>
      </p:pic>
    </p:spTree>
    <p:extLst>
      <p:ext uri="{BB962C8B-B14F-4D97-AF65-F5344CB8AC3E}">
        <p14:creationId xmlns="" xmlns:p14="http://schemas.microsoft.com/office/powerpoint/2010/main" val="2935228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9D0A62D-C99D-49DD-88E7-8B470D67EA79}"/>
              </a:ext>
            </a:extLst>
          </p:cNvPr>
          <p:cNvSpPr txBox="1"/>
          <p:nvPr/>
        </p:nvSpPr>
        <p:spPr>
          <a:xfrm>
            <a:off x="901313" y="493553"/>
            <a:ext cx="8078679" cy="369332"/>
          </a:xfrm>
          <a:prstGeom prst="rect">
            <a:avLst/>
          </a:prstGeom>
          <a:noFill/>
        </p:spPr>
        <p:txBody>
          <a:bodyPr wrap="square" rtlCol="0">
            <a:spAutoFit/>
          </a:bodyPr>
          <a:lstStyle/>
          <a:p>
            <a:r>
              <a:rPr lang="en-US" b="1" dirty="0" smtClean="0"/>
              <a:t>Product Revenue Data </a:t>
            </a:r>
            <a:r>
              <a:rPr lang="en-US" b="1" dirty="0"/>
              <a:t>- </a:t>
            </a:r>
            <a:endParaRPr lang="en-IN" b="1" dirty="0"/>
          </a:p>
        </p:txBody>
      </p:sp>
      <p:pic>
        <p:nvPicPr>
          <p:cNvPr id="3" name="Picture 2"/>
          <p:cNvPicPr>
            <a:picLocks noChangeAspect="1"/>
          </p:cNvPicPr>
          <p:nvPr/>
        </p:nvPicPr>
        <p:blipFill rotWithShape="1">
          <a:blip r:embed="rId2"/>
          <a:srcRect l="16906" t="55590" r="25485" b="22755"/>
          <a:stretch/>
        </p:blipFill>
        <p:spPr>
          <a:xfrm>
            <a:off x="901313" y="837127"/>
            <a:ext cx="11029966" cy="2331076"/>
          </a:xfrm>
          <a:prstGeom prst="rect">
            <a:avLst/>
          </a:prstGeom>
        </p:spPr>
      </p:pic>
      <p:pic>
        <p:nvPicPr>
          <p:cNvPr id="4" name="Picture 3"/>
          <p:cNvPicPr>
            <a:picLocks noChangeAspect="1"/>
          </p:cNvPicPr>
          <p:nvPr/>
        </p:nvPicPr>
        <p:blipFill rotWithShape="1">
          <a:blip r:embed="rId3"/>
          <a:srcRect l="16708" t="47667" r="54388" b="30326"/>
          <a:stretch/>
        </p:blipFill>
        <p:spPr>
          <a:xfrm>
            <a:off x="901313" y="4224271"/>
            <a:ext cx="5280546" cy="2260508"/>
          </a:xfrm>
          <a:prstGeom prst="rect">
            <a:avLst/>
          </a:prstGeom>
        </p:spPr>
      </p:pic>
      <p:sp>
        <p:nvSpPr>
          <p:cNvPr id="7" name="TextBox 6">
            <a:extLst>
              <a:ext uri="{FF2B5EF4-FFF2-40B4-BE49-F238E27FC236}">
                <a16:creationId xmlns="" xmlns:a16="http://schemas.microsoft.com/office/drawing/2014/main" id="{59D0A62D-C99D-49DD-88E7-8B470D67EA79}"/>
              </a:ext>
            </a:extLst>
          </p:cNvPr>
          <p:cNvSpPr txBox="1"/>
          <p:nvPr/>
        </p:nvSpPr>
        <p:spPr>
          <a:xfrm>
            <a:off x="901313" y="3854939"/>
            <a:ext cx="8078679" cy="369332"/>
          </a:xfrm>
          <a:prstGeom prst="rect">
            <a:avLst/>
          </a:prstGeom>
          <a:noFill/>
        </p:spPr>
        <p:txBody>
          <a:bodyPr wrap="square" rtlCol="0">
            <a:spAutoFit/>
          </a:bodyPr>
          <a:lstStyle/>
          <a:p>
            <a:r>
              <a:rPr lang="en-US" b="1" dirty="0" smtClean="0"/>
              <a:t>Product Details Data- </a:t>
            </a:r>
            <a:endParaRPr lang="en-IN" b="1" dirty="0"/>
          </a:p>
        </p:txBody>
      </p:sp>
    </p:spTree>
    <p:extLst>
      <p:ext uri="{BB962C8B-B14F-4D97-AF65-F5344CB8AC3E}">
        <p14:creationId xmlns="" xmlns:p14="http://schemas.microsoft.com/office/powerpoint/2010/main" val="277789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bwMode="gray">
          <a:xfrm>
            <a:off x="2631584" y="152700"/>
            <a:ext cx="8503149"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defRPr/>
            </a:pPr>
            <a:r>
              <a:rPr lang="en-US" b="1" dirty="0">
                <a:solidFill>
                  <a:srgbClr val="002776"/>
                </a:solidFill>
                <a:latin typeface="Arial"/>
              </a:rPr>
              <a:t>Exploratory Data Analysis (EDA)</a:t>
            </a:r>
          </a:p>
        </p:txBody>
      </p:sp>
      <p:pic>
        <p:nvPicPr>
          <p:cNvPr id="5" name="Picture 4">
            <a:extLst>
              <a:ext uri="{FF2B5EF4-FFF2-40B4-BE49-F238E27FC236}">
                <a16:creationId xmlns="" xmlns:a16="http://schemas.microsoft.com/office/drawing/2014/main" id="{027B23BD-4CEB-164A-B918-F023EC8972FD}"/>
              </a:ext>
            </a:extLst>
          </p:cNvPr>
          <p:cNvPicPr>
            <a:picLocks noChangeAspect="1"/>
          </p:cNvPicPr>
          <p:nvPr/>
        </p:nvPicPr>
        <p:blipFill>
          <a:blip r:embed="rId2" cstate="print"/>
          <a:stretch>
            <a:fillRect/>
          </a:stretch>
        </p:blipFill>
        <p:spPr>
          <a:xfrm>
            <a:off x="9295755" y="100246"/>
            <a:ext cx="1187051" cy="411359"/>
          </a:xfrm>
          <a:prstGeom prst="rect">
            <a:avLst/>
          </a:prstGeom>
        </p:spPr>
      </p:pic>
      <p:sp>
        <p:nvSpPr>
          <p:cNvPr id="6" name="TextBox 5">
            <a:extLst>
              <a:ext uri="{FF2B5EF4-FFF2-40B4-BE49-F238E27FC236}">
                <a16:creationId xmlns="" xmlns:a16="http://schemas.microsoft.com/office/drawing/2014/main" id="{E7687269-607A-490A-AB87-6D8D9CBFB72B}"/>
              </a:ext>
            </a:extLst>
          </p:cNvPr>
          <p:cNvSpPr txBox="1"/>
          <p:nvPr/>
        </p:nvSpPr>
        <p:spPr>
          <a:xfrm>
            <a:off x="1092034" y="1011236"/>
            <a:ext cx="7830234" cy="3785652"/>
          </a:xfrm>
          <a:prstGeom prst="rect">
            <a:avLst/>
          </a:prstGeom>
          <a:noFill/>
        </p:spPr>
        <p:txBody>
          <a:bodyPr wrap="square" rtlCol="0">
            <a:spAutoFit/>
          </a:bodyPr>
          <a:lstStyle/>
          <a:p>
            <a:r>
              <a:rPr lang="en-IN" sz="2400" dirty="0" smtClean="0"/>
              <a:t>Objectives of EDA –</a:t>
            </a:r>
          </a:p>
          <a:p>
            <a:pPr marL="285750" indent="-285750">
              <a:buFont typeface="Arial" panose="020B0604020202020204" pitchFamily="34" charset="0"/>
              <a:buChar char="•"/>
            </a:pPr>
            <a:r>
              <a:rPr lang="en-IN" sz="2400" dirty="0" smtClean="0"/>
              <a:t>Find Patterns</a:t>
            </a:r>
          </a:p>
          <a:p>
            <a:pPr marL="285750" indent="-285750">
              <a:buFont typeface="Arial" panose="020B0604020202020204" pitchFamily="34" charset="0"/>
              <a:buChar char="•"/>
            </a:pPr>
            <a:r>
              <a:rPr lang="en-IN" sz="2400" dirty="0" smtClean="0"/>
              <a:t>Spot odd-values / anomalies</a:t>
            </a:r>
          </a:p>
          <a:p>
            <a:pPr marL="285750" indent="-285750">
              <a:buFont typeface="Arial" panose="020B0604020202020204" pitchFamily="34" charset="0"/>
              <a:buChar char="•"/>
            </a:pPr>
            <a:r>
              <a:rPr lang="en-IN" sz="2400" dirty="0" smtClean="0"/>
              <a:t>Check assumptions</a:t>
            </a:r>
          </a:p>
          <a:p>
            <a:pPr marL="285750" indent="-285750">
              <a:buFont typeface="Arial" panose="020B0604020202020204" pitchFamily="34" charset="0"/>
              <a:buChar char="•"/>
            </a:pPr>
            <a:endParaRPr lang="en-IN" sz="2400" dirty="0" smtClean="0"/>
          </a:p>
          <a:p>
            <a:r>
              <a:rPr lang="en-IN" sz="2400" dirty="0" smtClean="0"/>
              <a:t>Steps to be performed – </a:t>
            </a:r>
          </a:p>
          <a:p>
            <a:endParaRPr lang="en-IN" sz="2400" dirty="0"/>
          </a:p>
          <a:p>
            <a:pPr marL="285750" indent="-285750">
              <a:buFont typeface="Arial" panose="020B0604020202020204" pitchFamily="34" charset="0"/>
              <a:buChar char="•"/>
            </a:pPr>
            <a:r>
              <a:rPr lang="en-IN" sz="2400" dirty="0" err="1" smtClean="0"/>
              <a:t>Univariate</a:t>
            </a:r>
            <a:r>
              <a:rPr lang="en-IN" sz="2400" dirty="0" smtClean="0"/>
              <a:t> analysis – histogram , boxplots</a:t>
            </a:r>
          </a:p>
          <a:p>
            <a:pPr marL="285750" indent="-285750">
              <a:buFont typeface="Arial" panose="020B0604020202020204" pitchFamily="34" charset="0"/>
              <a:buChar char="•"/>
            </a:pPr>
            <a:r>
              <a:rPr lang="en-IN" sz="2400" dirty="0" smtClean="0"/>
              <a:t>Bivariate analysis – bar plots</a:t>
            </a:r>
          </a:p>
          <a:p>
            <a:pPr marL="285750" indent="-285750">
              <a:buFont typeface="Arial" panose="020B0604020202020204" pitchFamily="34" charset="0"/>
              <a:buChar char="•"/>
            </a:pPr>
            <a:r>
              <a:rPr lang="en-IN" sz="2400" dirty="0" smtClean="0"/>
              <a:t>Multivariate analysis – cross Matrix analysis</a:t>
            </a:r>
            <a:endParaRPr lang="en-IN" sz="2400" dirty="0"/>
          </a:p>
        </p:txBody>
      </p:sp>
    </p:spTree>
    <p:extLst>
      <p:ext uri="{BB962C8B-B14F-4D97-AF65-F5344CB8AC3E}">
        <p14:creationId xmlns="" xmlns:p14="http://schemas.microsoft.com/office/powerpoint/2010/main" val="2216612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1"/>
            <a:ext cx="10515600" cy="734096"/>
          </a:xfrm>
        </p:spPr>
        <p:txBody>
          <a:bodyPr/>
          <a:lstStyle/>
          <a:p>
            <a:pPr algn="ctr"/>
            <a:r>
              <a:rPr lang="en-IN" dirty="0" smtClean="0"/>
              <a:t>Histograms</a:t>
            </a:r>
            <a:endParaRPr lang="en-IN" dirty="0"/>
          </a:p>
        </p:txBody>
      </p:sp>
      <p:pic>
        <p:nvPicPr>
          <p:cNvPr id="5" name="Picture 4"/>
          <p:cNvPicPr>
            <a:picLocks noChangeAspect="1"/>
          </p:cNvPicPr>
          <p:nvPr/>
        </p:nvPicPr>
        <p:blipFill rotWithShape="1">
          <a:blip r:embed="rId2"/>
          <a:srcRect l="17402" t="40273" r="52507" b="23988"/>
          <a:stretch/>
        </p:blipFill>
        <p:spPr>
          <a:xfrm>
            <a:off x="722290" y="708340"/>
            <a:ext cx="4224271" cy="2820813"/>
          </a:xfrm>
          <a:prstGeom prst="rect">
            <a:avLst/>
          </a:prstGeom>
        </p:spPr>
      </p:pic>
      <p:pic>
        <p:nvPicPr>
          <p:cNvPr id="7" name="Picture 6"/>
          <p:cNvPicPr>
            <a:picLocks noChangeAspect="1"/>
          </p:cNvPicPr>
          <p:nvPr/>
        </p:nvPicPr>
        <p:blipFill rotWithShape="1">
          <a:blip r:embed="rId3"/>
          <a:srcRect l="17105" t="38689" r="52408" b="24868"/>
          <a:stretch/>
        </p:blipFill>
        <p:spPr>
          <a:xfrm>
            <a:off x="7142408" y="708340"/>
            <a:ext cx="4095482" cy="2752483"/>
          </a:xfrm>
          <a:prstGeom prst="rect">
            <a:avLst/>
          </a:prstGeom>
        </p:spPr>
      </p:pic>
      <p:pic>
        <p:nvPicPr>
          <p:cNvPr id="8" name="Picture 7"/>
          <p:cNvPicPr>
            <a:picLocks noChangeAspect="1"/>
          </p:cNvPicPr>
          <p:nvPr/>
        </p:nvPicPr>
        <p:blipFill rotWithShape="1">
          <a:blip r:embed="rId4"/>
          <a:srcRect l="16906" t="38512" r="53597" b="24868"/>
          <a:stretch/>
        </p:blipFill>
        <p:spPr>
          <a:xfrm>
            <a:off x="3812037" y="3529153"/>
            <a:ext cx="4336105" cy="3026542"/>
          </a:xfrm>
          <a:prstGeom prst="rect">
            <a:avLst/>
          </a:prstGeom>
        </p:spPr>
      </p:pic>
    </p:spTree>
    <p:extLst>
      <p:ext uri="{BB962C8B-B14F-4D97-AF65-F5344CB8AC3E}">
        <p14:creationId xmlns="" xmlns:p14="http://schemas.microsoft.com/office/powerpoint/2010/main" val="3326190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5611"/>
          </a:xfrm>
        </p:spPr>
        <p:txBody>
          <a:bodyPr/>
          <a:lstStyle/>
          <a:p>
            <a:pPr algn="ctr"/>
            <a:r>
              <a:rPr lang="en-IN" dirty="0" smtClean="0"/>
              <a:t>Boxplots</a:t>
            </a:r>
            <a:endParaRPr lang="en-IN" dirty="0"/>
          </a:p>
        </p:txBody>
      </p:sp>
      <p:pic>
        <p:nvPicPr>
          <p:cNvPr id="3" name="Picture 2"/>
          <p:cNvPicPr>
            <a:picLocks noChangeAspect="1"/>
          </p:cNvPicPr>
          <p:nvPr/>
        </p:nvPicPr>
        <p:blipFill rotWithShape="1">
          <a:blip r:embed="rId2"/>
          <a:srcRect l="17005" t="28301" r="53498" b="37192"/>
          <a:stretch/>
        </p:blipFill>
        <p:spPr>
          <a:xfrm>
            <a:off x="553789" y="785611"/>
            <a:ext cx="4347013" cy="2859110"/>
          </a:xfrm>
          <a:prstGeom prst="rect">
            <a:avLst/>
          </a:prstGeom>
        </p:spPr>
      </p:pic>
      <p:pic>
        <p:nvPicPr>
          <p:cNvPr id="4" name="Picture 3"/>
          <p:cNvPicPr>
            <a:picLocks noChangeAspect="1"/>
          </p:cNvPicPr>
          <p:nvPr/>
        </p:nvPicPr>
        <p:blipFill rotWithShape="1">
          <a:blip r:embed="rId3"/>
          <a:srcRect l="16906" t="37456" r="53993" b="27333"/>
          <a:stretch/>
        </p:blipFill>
        <p:spPr>
          <a:xfrm>
            <a:off x="7001728" y="785611"/>
            <a:ext cx="4202891" cy="2859110"/>
          </a:xfrm>
          <a:prstGeom prst="rect">
            <a:avLst/>
          </a:prstGeom>
        </p:spPr>
      </p:pic>
      <p:pic>
        <p:nvPicPr>
          <p:cNvPr id="6" name="Picture 5"/>
          <p:cNvPicPr>
            <a:picLocks noChangeAspect="1"/>
          </p:cNvPicPr>
          <p:nvPr/>
        </p:nvPicPr>
        <p:blipFill rotWithShape="1">
          <a:blip r:embed="rId4"/>
          <a:srcRect l="17006" t="38689" r="53893" b="26101"/>
          <a:stretch/>
        </p:blipFill>
        <p:spPr>
          <a:xfrm>
            <a:off x="3528297" y="3760631"/>
            <a:ext cx="4392211" cy="2987898"/>
          </a:xfrm>
          <a:prstGeom prst="rect">
            <a:avLst/>
          </a:prstGeom>
        </p:spPr>
      </p:pic>
    </p:spTree>
    <p:extLst>
      <p:ext uri="{BB962C8B-B14F-4D97-AF65-F5344CB8AC3E}">
        <p14:creationId xmlns="" xmlns:p14="http://schemas.microsoft.com/office/powerpoint/2010/main" val="1129720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757</TotalTime>
  <Words>571</Words>
  <Application>Microsoft Office PowerPoint</Application>
  <PresentationFormat>Custom</PresentationFormat>
  <Paragraphs>109</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Slide 1</vt:lpstr>
      <vt:lpstr>Slide 2</vt:lpstr>
      <vt:lpstr>Slide 3</vt:lpstr>
      <vt:lpstr>Slide 4</vt:lpstr>
      <vt:lpstr>Slide 5</vt:lpstr>
      <vt:lpstr>Slide 6</vt:lpstr>
      <vt:lpstr>Slide 7</vt:lpstr>
      <vt:lpstr>Histograms</vt:lpstr>
      <vt:lpstr>Boxplots</vt:lpstr>
      <vt:lpstr>Bivariate plots</vt:lpstr>
      <vt:lpstr>Bivariate plots</vt:lpstr>
      <vt:lpstr>Correlation plot</vt:lpstr>
      <vt:lpstr>Data Combined</vt:lpstr>
      <vt:lpstr>                  Feature Engineering </vt:lpstr>
      <vt:lpstr>        VIF Factor and Hypothesis P Values </vt:lpstr>
      <vt:lpstr> plot graph of feature importances for better      visualization </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joshi</dc:creator>
  <cp:lastModifiedBy>anilkrishna</cp:lastModifiedBy>
  <cp:revision>272</cp:revision>
  <dcterms:created xsi:type="dcterms:W3CDTF">2020-09-04T20:03:11Z</dcterms:created>
  <dcterms:modified xsi:type="dcterms:W3CDTF">2021-05-02T05:24:02Z</dcterms:modified>
</cp:coreProperties>
</file>